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89" r:id="rId3"/>
    <p:sldId id="268" r:id="rId4"/>
    <p:sldId id="294" r:id="rId5"/>
    <p:sldId id="303" r:id="rId6"/>
    <p:sldId id="302" r:id="rId7"/>
    <p:sldId id="304" r:id="rId8"/>
    <p:sldId id="305" r:id="rId9"/>
    <p:sldId id="312" r:id="rId10"/>
    <p:sldId id="30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95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9260F-0905-4EA4-B0BC-88DCABD48647}" v="2" dt="2024-09-01T11:01:29.6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5" d="100"/>
          <a:sy n="135" d="100"/>
        </p:scale>
        <p:origin x="84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Aminul Islam" userId="234d8b6a-e43d-4ead-9a93-1202e0b73365" providerId="ADAL" clId="{4C19260F-0905-4EA4-B0BC-88DCABD48647}"/>
    <pc:docChg chg="addSld delSld modSld sldOrd">
      <pc:chgData name="Md. Aminul Islam" userId="234d8b6a-e43d-4ead-9a93-1202e0b73365" providerId="ADAL" clId="{4C19260F-0905-4EA4-B0BC-88DCABD48647}" dt="2024-09-01T11:01:29.612" v="13"/>
      <pc:docMkLst>
        <pc:docMk/>
      </pc:docMkLst>
      <pc:sldChg chg="del">
        <pc:chgData name="Md. Aminul Islam" userId="234d8b6a-e43d-4ead-9a93-1202e0b73365" providerId="ADAL" clId="{4C19260F-0905-4EA4-B0BC-88DCABD48647}" dt="2024-09-01T10:59:45.178" v="0" actId="47"/>
        <pc:sldMkLst>
          <pc:docMk/>
          <pc:sldMk cId="0" sldId="257"/>
        </pc:sldMkLst>
      </pc:sldChg>
      <pc:sldChg chg="del">
        <pc:chgData name="Md. Aminul Islam" userId="234d8b6a-e43d-4ead-9a93-1202e0b73365" providerId="ADAL" clId="{4C19260F-0905-4EA4-B0BC-88DCABD48647}" dt="2024-09-01T10:59:46.101" v="2" actId="47"/>
        <pc:sldMkLst>
          <pc:docMk/>
          <pc:sldMk cId="0" sldId="259"/>
        </pc:sldMkLst>
      </pc:sldChg>
      <pc:sldChg chg="del">
        <pc:chgData name="Md. Aminul Islam" userId="234d8b6a-e43d-4ead-9a93-1202e0b73365" providerId="ADAL" clId="{4C19260F-0905-4EA4-B0BC-88DCABD48647}" dt="2024-09-01T10:59:45.644" v="1" actId="47"/>
        <pc:sldMkLst>
          <pc:docMk/>
          <pc:sldMk cId="0" sldId="260"/>
        </pc:sldMkLst>
      </pc:sldChg>
      <pc:sldChg chg="del">
        <pc:chgData name="Md. Aminul Islam" userId="234d8b6a-e43d-4ead-9a93-1202e0b73365" providerId="ADAL" clId="{4C19260F-0905-4EA4-B0BC-88DCABD48647}" dt="2024-09-01T10:59:46.588" v="3" actId="47"/>
        <pc:sldMkLst>
          <pc:docMk/>
          <pc:sldMk cId="0" sldId="261"/>
        </pc:sldMkLst>
      </pc:sldChg>
      <pc:sldChg chg="del">
        <pc:chgData name="Md. Aminul Islam" userId="234d8b6a-e43d-4ead-9a93-1202e0b73365" providerId="ADAL" clId="{4C19260F-0905-4EA4-B0BC-88DCABD48647}" dt="2024-09-01T10:59:47.056" v="4" actId="47"/>
        <pc:sldMkLst>
          <pc:docMk/>
          <pc:sldMk cId="0" sldId="262"/>
        </pc:sldMkLst>
      </pc:sldChg>
      <pc:sldChg chg="del">
        <pc:chgData name="Md. Aminul Islam" userId="234d8b6a-e43d-4ead-9a93-1202e0b73365" providerId="ADAL" clId="{4C19260F-0905-4EA4-B0BC-88DCABD48647}" dt="2024-09-01T10:59:47.595" v="5" actId="47"/>
        <pc:sldMkLst>
          <pc:docMk/>
          <pc:sldMk cId="0" sldId="263"/>
        </pc:sldMkLst>
      </pc:sldChg>
      <pc:sldChg chg="del">
        <pc:chgData name="Md. Aminul Islam" userId="234d8b6a-e43d-4ead-9a93-1202e0b73365" providerId="ADAL" clId="{4C19260F-0905-4EA4-B0BC-88DCABD48647}" dt="2024-09-01T10:59:48.089" v="6" actId="47"/>
        <pc:sldMkLst>
          <pc:docMk/>
          <pc:sldMk cId="0" sldId="265"/>
        </pc:sldMkLst>
      </pc:sldChg>
      <pc:sldChg chg="del">
        <pc:chgData name="Md. Aminul Islam" userId="234d8b6a-e43d-4ead-9a93-1202e0b73365" providerId="ADAL" clId="{4C19260F-0905-4EA4-B0BC-88DCABD48647}" dt="2024-09-01T10:59:48.628" v="7" actId="47"/>
        <pc:sldMkLst>
          <pc:docMk/>
          <pc:sldMk cId="0" sldId="266"/>
        </pc:sldMkLst>
      </pc:sldChg>
      <pc:sldChg chg="del">
        <pc:chgData name="Md. Aminul Islam" userId="234d8b6a-e43d-4ead-9a93-1202e0b73365" providerId="ADAL" clId="{4C19260F-0905-4EA4-B0BC-88DCABD48647}" dt="2024-09-01T10:59:49.269" v="8" actId="47"/>
        <pc:sldMkLst>
          <pc:docMk/>
          <pc:sldMk cId="0" sldId="267"/>
        </pc:sldMkLst>
      </pc:sldChg>
      <pc:sldChg chg="add del">
        <pc:chgData name="Md. Aminul Islam" userId="234d8b6a-e43d-4ead-9a93-1202e0b73365" providerId="ADAL" clId="{4C19260F-0905-4EA4-B0BC-88DCABD48647}" dt="2024-09-01T11:01:29.612" v="13"/>
        <pc:sldMkLst>
          <pc:docMk/>
          <pc:sldMk cId="0" sldId="269"/>
        </pc:sldMkLst>
      </pc:sldChg>
      <pc:sldChg chg="add ord">
        <pc:chgData name="Md. Aminul Islam" userId="234d8b6a-e43d-4ead-9a93-1202e0b73365" providerId="ADAL" clId="{4C19260F-0905-4EA4-B0BC-88DCABD48647}" dt="2024-09-01T11:00:19.592" v="11"/>
        <pc:sldMkLst>
          <pc:docMk/>
          <pc:sldMk cId="0" sldId="289"/>
        </pc:sldMkLst>
      </pc:sldChg>
      <pc:sldChg chg="add">
        <pc:chgData name="Md. Aminul Islam" userId="234d8b6a-e43d-4ead-9a93-1202e0b73365" providerId="ADAL" clId="{4C19260F-0905-4EA4-B0BC-88DCABD48647}" dt="2024-09-01T11:01:29.612" v="13"/>
        <pc:sldMkLst>
          <pc:docMk/>
          <pc:sldMk cId="3328109880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715A5-7723-4E97-830A-5AD8F57B26E1}" type="datetimeFigureOut">
              <a:rPr lang="en-US" smtClean="0"/>
              <a:t>4/18/2025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F95E7-B14F-47E8-9E83-CE1B1AA64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3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F95E7-B14F-47E8-9E83-CE1B1AA640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0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 u="heavy">
                <a:solidFill>
                  <a:srgbClr val="C00000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415A2-A9BA-4C35-8824-6643A12400B2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rgbClr val="C00000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4F8FA-739F-467F-8309-3F0497BC528E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rgbClr val="C00000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BD6DB-AD5F-4416-864A-9D084D9126A4}" type="datetime1">
              <a:rPr lang="en-US" smtClean="0"/>
              <a:t>4/18/2025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rgbClr val="C00000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B6874-FBCF-406B-BE8D-AB89A643338F}" type="datetime1">
              <a:rPr lang="en-US" smtClean="0"/>
              <a:t>4/18/2025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" y="68808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87C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4207" y="754378"/>
            <a:ext cx="5815584" cy="43235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8CAEE-303E-4326-A35F-39071827318E}" type="datetime1">
              <a:rPr lang="en-US" smtClean="0"/>
              <a:t>4/18/2025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" y="68808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87C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2955" y="33273"/>
            <a:ext cx="916991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 u="heavy">
                <a:solidFill>
                  <a:srgbClr val="C00000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1185" y="1882902"/>
            <a:ext cx="7729855" cy="1807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00E86-F37F-4284-8612-2FED5AFB5019}" type="datetime1">
              <a:rPr lang="en-US" smtClean="0"/>
              <a:t>4/18/2025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hyperlink" Target="https://www.youtube.com/watch?v=SvJM4e1Oot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hyperlink" Target="https://www.youtube.com/watch?v=DKF5dKo_r_Y&amp;t=136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072128"/>
            <a:ext cx="1066800" cy="10149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0411" y="682498"/>
            <a:ext cx="75457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3600" u="none" dirty="0">
                <a:solidFill>
                  <a:srgbClr val="1F477B"/>
                </a:solidFill>
                <a:latin typeface="+mj-lt"/>
              </a:rPr>
              <a:t>ME</a:t>
            </a:r>
            <a:r>
              <a:rPr sz="3600" u="none" spc="-110" dirty="0">
                <a:solidFill>
                  <a:srgbClr val="1F477B"/>
                </a:solidFill>
                <a:latin typeface="+mj-lt"/>
              </a:rPr>
              <a:t> </a:t>
            </a:r>
            <a:r>
              <a:rPr lang="en-US" sz="3600" u="none" spc="-25" dirty="0">
                <a:solidFill>
                  <a:srgbClr val="1F477B"/>
                </a:solidFill>
                <a:latin typeface="+mj-lt"/>
              </a:rPr>
              <a:t>165</a:t>
            </a:r>
            <a:endParaRPr sz="3600" dirty="0">
              <a:latin typeface="+mj-lt"/>
            </a:endParaRPr>
          </a:p>
          <a:p>
            <a:pPr algn="ctr">
              <a:lnSpc>
                <a:spcPct val="100000"/>
              </a:lnSpc>
            </a:pPr>
            <a:r>
              <a:rPr sz="3600" u="none" spc="-10" dirty="0">
                <a:solidFill>
                  <a:srgbClr val="1F477B"/>
                </a:solidFill>
                <a:latin typeface="+mj-lt"/>
              </a:rPr>
              <a:t>Mechanical</a:t>
            </a:r>
            <a:r>
              <a:rPr sz="3600" u="none" spc="-165" dirty="0">
                <a:solidFill>
                  <a:srgbClr val="1F477B"/>
                </a:solidFill>
                <a:latin typeface="+mj-lt"/>
              </a:rPr>
              <a:t> </a:t>
            </a:r>
            <a:r>
              <a:rPr sz="3600" u="none" spc="-10" dirty="0">
                <a:solidFill>
                  <a:srgbClr val="1F477B"/>
                </a:solidFill>
                <a:latin typeface="+mj-lt"/>
              </a:rPr>
              <a:t>Engineering</a:t>
            </a:r>
            <a:r>
              <a:rPr sz="3600" u="none" spc="-185" dirty="0">
                <a:solidFill>
                  <a:srgbClr val="1F477B"/>
                </a:solidFill>
                <a:latin typeface="+mj-lt"/>
              </a:rPr>
              <a:t> </a:t>
            </a:r>
            <a:r>
              <a:rPr sz="3600" u="none" spc="-10" dirty="0">
                <a:solidFill>
                  <a:srgbClr val="1F477B"/>
                </a:solidFill>
                <a:latin typeface="+mj-lt"/>
              </a:rPr>
              <a:t>Fundamentals</a:t>
            </a:r>
            <a:endParaRPr sz="3600" dirty="0">
              <a:latin typeface="+mj-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1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1704338" y="2571750"/>
            <a:ext cx="565785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+mj-lt"/>
                <a:cs typeface="Carlito"/>
              </a:rPr>
              <a:t>Md. Aminul Islam</a:t>
            </a:r>
            <a:endParaRPr sz="2400" dirty="0">
              <a:latin typeface="+mj-lt"/>
              <a:cs typeface="Carlito"/>
            </a:endParaRPr>
          </a:p>
          <a:p>
            <a:pPr marL="3810" algn="ctr">
              <a:lnSpc>
                <a:spcPct val="100000"/>
              </a:lnSpc>
            </a:pPr>
            <a:r>
              <a:rPr lang="en-US" sz="2400" spc="-25" dirty="0">
                <a:latin typeface="+mj-lt"/>
                <a:cs typeface="Carlito"/>
              </a:rPr>
              <a:t>Lecturer</a:t>
            </a:r>
            <a:endParaRPr sz="2400" dirty="0">
              <a:latin typeface="+mj-lt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10" dirty="0">
                <a:latin typeface="+mj-lt"/>
                <a:cs typeface="Carlito"/>
              </a:rPr>
              <a:t>Department</a:t>
            </a:r>
            <a:r>
              <a:rPr sz="2400" spc="-114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of</a:t>
            </a:r>
            <a:r>
              <a:rPr sz="2400" spc="-75" dirty="0">
                <a:latin typeface="+mj-lt"/>
                <a:cs typeface="Carlito"/>
              </a:rPr>
              <a:t> </a:t>
            </a:r>
            <a:r>
              <a:rPr sz="2400" spc="-10" dirty="0">
                <a:latin typeface="+mj-lt"/>
                <a:cs typeface="Carlito"/>
              </a:rPr>
              <a:t>Mechanical</a:t>
            </a:r>
            <a:r>
              <a:rPr sz="2400" spc="-120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Engineering,</a:t>
            </a:r>
            <a:r>
              <a:rPr sz="2400" spc="-80" dirty="0">
                <a:latin typeface="+mj-lt"/>
                <a:cs typeface="Carlito"/>
              </a:rPr>
              <a:t> </a:t>
            </a:r>
            <a:r>
              <a:rPr sz="2400" spc="-20" dirty="0">
                <a:latin typeface="+mj-lt"/>
                <a:cs typeface="Carlito"/>
              </a:rPr>
              <a:t>BUET</a:t>
            </a:r>
            <a:endParaRPr sz="24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427979" y="490799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lang="en-US" b="0" spc="-19" dirty="0">
              <a:latin typeface="Carlito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3501" y="4915611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/>
              <a:pPr marL="28575">
                <a:lnSpc>
                  <a:spcPts val="930"/>
                </a:lnSpc>
              </a:pPr>
              <a:t>10</a:t>
            </a:fld>
            <a:endParaRPr lang="en-US" spc="-38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33D4299-7B4E-687F-B7BD-DABD23451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3046"/>
            <a:ext cx="91440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0" algn="ctr">
              <a:spcBef>
                <a:spcPts val="95"/>
              </a:spcBef>
            </a:pPr>
            <a:r>
              <a:rPr u="none" dirty="0">
                <a:latin typeface="+mj-lt"/>
              </a:rPr>
              <a:t>4</a:t>
            </a:r>
            <a:r>
              <a:rPr u="none" spc="-85" dirty="0">
                <a:latin typeface="+mj-lt"/>
              </a:rPr>
              <a:t> </a:t>
            </a:r>
            <a:r>
              <a:rPr u="none" spc="-60" dirty="0">
                <a:latin typeface="+mj-lt"/>
              </a:rPr>
              <a:t>stroke</a:t>
            </a:r>
            <a:r>
              <a:rPr u="none" spc="-150" dirty="0">
                <a:latin typeface="+mj-lt"/>
              </a:rPr>
              <a:t> </a:t>
            </a:r>
            <a:r>
              <a:rPr u="none" dirty="0">
                <a:latin typeface="+mj-lt"/>
              </a:rPr>
              <a:t>SI</a:t>
            </a:r>
            <a:r>
              <a:rPr u="none" spc="-60" dirty="0">
                <a:latin typeface="+mj-lt"/>
              </a:rPr>
              <a:t> </a:t>
            </a:r>
            <a:r>
              <a:rPr u="none" spc="-30" dirty="0">
                <a:latin typeface="+mj-lt"/>
              </a:rPr>
              <a:t>(Petrol)</a:t>
            </a:r>
            <a:r>
              <a:rPr u="none" spc="-65" dirty="0">
                <a:latin typeface="+mj-lt"/>
              </a:rPr>
              <a:t> </a:t>
            </a:r>
            <a:r>
              <a:rPr u="none" dirty="0">
                <a:latin typeface="+mj-lt"/>
              </a:rPr>
              <a:t>engine</a:t>
            </a:r>
            <a:r>
              <a:rPr u="none" spc="-85" dirty="0">
                <a:latin typeface="+mj-lt"/>
              </a:rPr>
              <a:t> </a:t>
            </a:r>
            <a:r>
              <a:rPr u="none" spc="-10" dirty="0">
                <a:latin typeface="+mj-lt"/>
              </a:rPr>
              <a:t>operation</a:t>
            </a:r>
          </a:p>
        </p:txBody>
      </p:sp>
      <p:pic>
        <p:nvPicPr>
          <p:cNvPr id="4" name="Picture 3" descr="Diagram of a diagram showing the valves closed&#10;&#10;Description automatically generated with medium confidence">
            <a:extLst>
              <a:ext uri="{FF2B5EF4-FFF2-40B4-BE49-F238E27FC236}">
                <a16:creationId xmlns:a16="http://schemas.microsoft.com/office/drawing/2014/main" id="{37E34724-7C8D-5234-57DF-B6994944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116" y="971550"/>
            <a:ext cx="6323526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4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93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65" dirty="0">
                <a:latin typeface="+mj-lt"/>
              </a:rPr>
              <a:t> </a:t>
            </a:r>
            <a:r>
              <a:rPr sz="3600" u="none" spc="-50" dirty="0">
                <a:latin typeface="+mj-lt"/>
              </a:rPr>
              <a:t>Terminology</a:t>
            </a:r>
            <a:endParaRPr sz="3600">
              <a:latin typeface="+mj-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959332"/>
            <a:ext cx="3409188" cy="3657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11</a:t>
            </a:fld>
            <a:endParaRPr spc="-25" dirty="0">
              <a:latin typeface="+mj-lt"/>
            </a:endParaRPr>
          </a:p>
        </p:txBody>
      </p:sp>
      <p:pic>
        <p:nvPicPr>
          <p:cNvPr id="6" name="Picture 5" descr="A diagram of a car engine&#10;&#10;Description automatically generated">
            <a:extLst>
              <a:ext uri="{FF2B5EF4-FFF2-40B4-BE49-F238E27FC236}">
                <a16:creationId xmlns:a16="http://schemas.microsoft.com/office/drawing/2014/main" id="{2A12F66A-404C-9F8D-E29D-AF742E97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31291"/>
            <a:ext cx="3057525" cy="40767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00E4ABC-11CB-3E60-DAC1-42BEA2B479E7}"/>
              </a:ext>
            </a:extLst>
          </p:cNvPr>
          <p:cNvCxnSpPr>
            <a:cxnSpLocks/>
          </p:cNvCxnSpPr>
          <p:nvPr/>
        </p:nvCxnSpPr>
        <p:spPr>
          <a:xfrm>
            <a:off x="3505200" y="2800350"/>
            <a:ext cx="1276349" cy="0"/>
          </a:xfrm>
          <a:prstGeom prst="straightConnector1">
            <a:avLst/>
          </a:prstGeom>
          <a:ln w="571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93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65" dirty="0">
                <a:latin typeface="+mj-lt"/>
              </a:rPr>
              <a:t> </a:t>
            </a:r>
            <a:r>
              <a:rPr sz="3600" u="none" spc="-50" dirty="0">
                <a:latin typeface="+mj-lt"/>
              </a:rPr>
              <a:t>Terminology</a:t>
            </a:r>
            <a:endParaRPr sz="360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2891" y="4694935"/>
            <a:ext cx="36258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2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cs typeface="Carlito"/>
                <a:hlinkClick r:id="rId4"/>
              </a:rPr>
              <a:t>https://www.youtube.com/watch?v=SvJM4e1OotE</a:t>
            </a:r>
            <a:endParaRPr sz="1400">
              <a:latin typeface="+mj-lt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12</a:t>
            </a:fld>
            <a:endParaRPr spc="-25" dirty="0">
              <a:latin typeface="+mj-lt"/>
            </a:endParaRPr>
          </a:p>
        </p:txBody>
      </p:sp>
      <p:pic>
        <p:nvPicPr>
          <p:cNvPr id="4" name="Terminologies of IC Engine [Year-1]">
            <a:hlinkClick r:id="" action="ppaction://media"/>
            <a:extLst>
              <a:ext uri="{FF2B5EF4-FFF2-40B4-BE49-F238E27FC236}">
                <a16:creationId xmlns:a16="http://schemas.microsoft.com/office/drawing/2014/main" id="{230184F2-6D2A-AB4B-0969-F78C04D1E9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2175" y="819150"/>
            <a:ext cx="5700536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3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93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65" dirty="0">
                <a:latin typeface="+mj-lt"/>
              </a:rPr>
              <a:t> </a:t>
            </a:r>
            <a:r>
              <a:rPr sz="3600" u="none" spc="-50" dirty="0">
                <a:latin typeface="+mj-lt"/>
              </a:rPr>
              <a:t>Terminology</a:t>
            </a:r>
            <a:endParaRPr sz="3600">
              <a:latin typeface="+mj-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876" y="911352"/>
            <a:ext cx="3409188" cy="3657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6728" y="3189732"/>
            <a:ext cx="1744979" cy="5791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4600" y="1080516"/>
            <a:ext cx="1371600" cy="5775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04609" y="2772536"/>
            <a:ext cx="17392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C00000"/>
                </a:solidFill>
                <a:latin typeface="+mj-lt"/>
                <a:cs typeface="Carlito"/>
              </a:rPr>
              <a:t>Compression</a:t>
            </a:r>
            <a:r>
              <a:rPr sz="1800" spc="-4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20" dirty="0">
                <a:solidFill>
                  <a:srgbClr val="C00000"/>
                </a:solidFill>
                <a:latin typeface="+mj-lt"/>
                <a:cs typeface="Carlito"/>
              </a:rPr>
              <a:t>Ratio</a:t>
            </a:r>
            <a:endParaRPr sz="1800">
              <a:latin typeface="+mj-lt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13</a:t>
            </a:fld>
            <a:endParaRPr spc="-25" dirty="0">
              <a:latin typeface="+mj-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66028" y="760552"/>
            <a:ext cx="2934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+mj-lt"/>
                <a:cs typeface="Carlito"/>
              </a:rPr>
              <a:t>Swept</a:t>
            </a:r>
            <a:r>
              <a:rPr sz="1800" spc="-6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or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Displacement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Volume</a:t>
            </a:r>
            <a:endParaRPr sz="180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93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65" dirty="0">
                <a:latin typeface="+mj-lt"/>
              </a:rPr>
              <a:t> </a:t>
            </a:r>
            <a:r>
              <a:rPr sz="3600" u="none" spc="-50" dirty="0">
                <a:latin typeface="+mj-lt"/>
              </a:rPr>
              <a:t>Terminology</a:t>
            </a:r>
            <a:endParaRPr sz="3600">
              <a:latin typeface="+mj-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858011"/>
            <a:ext cx="5638800" cy="4000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14</a:t>
            </a:fld>
            <a:endParaRPr spc="-25" dirty="0">
              <a:latin typeface="+mj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93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65" dirty="0">
                <a:latin typeface="+mj-lt"/>
              </a:rPr>
              <a:t> </a:t>
            </a:r>
            <a:r>
              <a:rPr sz="3600" u="none" spc="-50" dirty="0">
                <a:latin typeface="+mj-lt"/>
              </a:rPr>
              <a:t>Terminology</a:t>
            </a:r>
            <a:endParaRPr sz="3600">
              <a:latin typeface="+mj-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15</a:t>
            </a:fld>
            <a:endParaRPr spc="-25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19973" y="745616"/>
            <a:ext cx="938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+mj-lt"/>
                <a:cs typeface="Carlito"/>
              </a:rPr>
              <a:t>fluid.</a:t>
            </a:r>
            <a:r>
              <a:rPr sz="1800" spc="30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The</a:t>
            </a:r>
            <a:endParaRPr sz="1800">
              <a:latin typeface="+mj-lt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6031" y="745616"/>
            <a:ext cx="8579485" cy="3775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65" marR="1198245" indent="-1905">
              <a:lnSpc>
                <a:spcPct val="100000"/>
              </a:lnSpc>
              <a:spcBef>
                <a:spcPts val="100"/>
              </a:spcBef>
              <a:buSzPct val="88888"/>
              <a:buFont typeface="Wingdings"/>
              <a:buChar char=""/>
              <a:tabLst>
                <a:tab pos="154305" algn="l"/>
              </a:tabLst>
            </a:pPr>
            <a:r>
              <a:rPr sz="1800" spc="-20" dirty="0">
                <a:solidFill>
                  <a:srgbClr val="C00000"/>
                </a:solidFill>
                <a:latin typeface="+mj-lt"/>
                <a:cs typeface="Carlito"/>
              </a:rPr>
              <a:t>	Piston</a:t>
            </a:r>
            <a:r>
              <a:rPr sz="1800" spc="-1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Cylinder</a:t>
            </a:r>
            <a:r>
              <a:rPr sz="1800" spc="37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Assembly</a:t>
            </a:r>
            <a:r>
              <a:rPr sz="1800" b="1" dirty="0">
                <a:latin typeface="+mj-lt"/>
                <a:cs typeface="Carlito"/>
              </a:rPr>
              <a:t>:</a:t>
            </a:r>
            <a:r>
              <a:rPr sz="1800" b="1" spc="3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It</a:t>
            </a:r>
            <a:r>
              <a:rPr sz="1800" spc="35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is</a:t>
            </a:r>
            <a:r>
              <a:rPr sz="1800" spc="35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38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assembly</a:t>
            </a:r>
            <a:r>
              <a:rPr sz="1800" spc="37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for</a:t>
            </a:r>
            <a:r>
              <a:rPr sz="1800" spc="34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manipulating</a:t>
            </a:r>
            <a:r>
              <a:rPr sz="1800" spc="34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38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working assembly</a:t>
            </a:r>
            <a:r>
              <a:rPr sz="1800" spc="-9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is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spc="-35" dirty="0">
                <a:latin typeface="+mj-lt"/>
                <a:cs typeface="Carlito"/>
              </a:rPr>
              <a:t>characterized</a:t>
            </a:r>
            <a:r>
              <a:rPr sz="1800" spc="-1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by</a:t>
            </a:r>
            <a:r>
              <a:rPr sz="1800" spc="-3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a</a:t>
            </a:r>
            <a:r>
              <a:rPr sz="1800" spc="-10" dirty="0">
                <a:latin typeface="+mj-lt"/>
                <a:cs typeface="Carlito"/>
              </a:rPr>
              <a:t> </a:t>
            </a:r>
            <a:r>
              <a:rPr sz="1800" spc="-30" dirty="0">
                <a:latin typeface="+mj-lt"/>
                <a:cs typeface="Carlito"/>
              </a:rPr>
              <a:t>piston</a:t>
            </a:r>
            <a:r>
              <a:rPr sz="1800" spc="-6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moving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inside</a:t>
            </a:r>
            <a:r>
              <a:rPr sz="1800" spc="-6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confined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cylinder.</a:t>
            </a:r>
            <a:endParaRPr sz="1800" dirty="0">
              <a:latin typeface="+mj-lt"/>
              <a:cs typeface="Carlito"/>
            </a:endParaRPr>
          </a:p>
          <a:p>
            <a:pPr marL="148590" indent="-106680">
              <a:lnSpc>
                <a:spcPct val="100000"/>
              </a:lnSpc>
              <a:spcBef>
                <a:spcPts val="105"/>
              </a:spcBef>
              <a:buSzPct val="88888"/>
              <a:buFont typeface="Wingdings"/>
              <a:buChar char=""/>
              <a:tabLst>
                <a:tab pos="148590" algn="l"/>
              </a:tabLst>
            </a:pP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Inlet</a:t>
            </a:r>
            <a:r>
              <a:rPr sz="1800" spc="-5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60" dirty="0">
                <a:solidFill>
                  <a:srgbClr val="C00000"/>
                </a:solidFill>
                <a:latin typeface="+mj-lt"/>
                <a:cs typeface="Carlito"/>
              </a:rPr>
              <a:t>Valve</a:t>
            </a:r>
            <a:r>
              <a:rPr sz="1800" spc="-60" dirty="0">
                <a:latin typeface="+mj-lt"/>
                <a:cs typeface="Carlito"/>
              </a:rPr>
              <a:t>:</a:t>
            </a:r>
            <a:r>
              <a:rPr sz="1800" spc="-4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-1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valve</a:t>
            </a:r>
            <a:r>
              <a:rPr sz="1800" spc="-20" dirty="0">
                <a:latin typeface="+mj-lt"/>
                <a:cs typeface="Carlito"/>
              </a:rPr>
              <a:t> through</a:t>
            </a:r>
            <a:r>
              <a:rPr sz="1800" spc="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which air</a:t>
            </a:r>
            <a:r>
              <a:rPr sz="1800" spc="-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fuel</a:t>
            </a:r>
            <a:r>
              <a:rPr sz="1800" spc="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mixture</a:t>
            </a:r>
            <a:r>
              <a:rPr sz="1800" spc="1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(in</a:t>
            </a:r>
            <a:r>
              <a:rPr sz="1800" spc="2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case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of</a:t>
            </a:r>
            <a:r>
              <a:rPr sz="1800" spc="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SI</a:t>
            </a:r>
            <a:r>
              <a:rPr sz="1800" spc="-1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engine)</a:t>
            </a:r>
            <a:r>
              <a:rPr sz="1800" spc="2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or</a:t>
            </a:r>
            <a:r>
              <a:rPr sz="1800" spc="4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air</a:t>
            </a:r>
            <a:r>
              <a:rPr sz="1800" spc="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(in</a:t>
            </a:r>
            <a:r>
              <a:rPr sz="1800" spc="1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case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of</a:t>
            </a:r>
            <a:endParaRPr sz="1800" dirty="0">
              <a:latin typeface="+mj-lt"/>
              <a:cs typeface="Carlito"/>
            </a:endParaRPr>
          </a:p>
          <a:p>
            <a:pPr marL="5016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+mj-lt"/>
                <a:cs typeface="Carlito"/>
              </a:rPr>
              <a:t>CI</a:t>
            </a:r>
            <a:r>
              <a:rPr sz="1800" spc="-3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engine)</a:t>
            </a:r>
            <a:r>
              <a:rPr sz="1800" spc="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is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introduced</a:t>
            </a:r>
            <a:r>
              <a:rPr sz="1800" spc="-3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inside</a:t>
            </a:r>
            <a:r>
              <a:rPr sz="1800" spc="-7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-9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cylinder.</a:t>
            </a:r>
            <a:endParaRPr sz="1800" dirty="0">
              <a:latin typeface="+mj-lt"/>
              <a:cs typeface="Carlito"/>
            </a:endParaRPr>
          </a:p>
          <a:p>
            <a:pPr marL="142240" indent="-106045">
              <a:lnSpc>
                <a:spcPct val="100000"/>
              </a:lnSpc>
              <a:spcBef>
                <a:spcPts val="490"/>
              </a:spcBef>
              <a:buSzPct val="88888"/>
              <a:buFont typeface="Wingdings"/>
              <a:buChar char=""/>
              <a:tabLst>
                <a:tab pos="142240" algn="l"/>
              </a:tabLst>
            </a:pPr>
            <a:r>
              <a:rPr sz="1800" spc="-20" dirty="0">
                <a:solidFill>
                  <a:srgbClr val="C00000"/>
                </a:solidFill>
                <a:latin typeface="+mj-lt"/>
                <a:cs typeface="Carlito"/>
              </a:rPr>
              <a:t>Exhaust</a:t>
            </a:r>
            <a:r>
              <a:rPr sz="1800" spc="-8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60" dirty="0">
                <a:solidFill>
                  <a:srgbClr val="C00000"/>
                </a:solidFill>
                <a:latin typeface="+mj-lt"/>
                <a:cs typeface="Carlito"/>
              </a:rPr>
              <a:t>Valve</a:t>
            </a:r>
            <a:r>
              <a:rPr sz="1800" b="1" spc="-60" dirty="0">
                <a:latin typeface="+mj-lt"/>
                <a:cs typeface="Carlito"/>
              </a:rPr>
              <a:t>:</a:t>
            </a:r>
            <a:r>
              <a:rPr sz="1800" b="1" spc="-114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-3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valve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through</a:t>
            </a:r>
            <a:r>
              <a:rPr sz="1800" spc="-7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which</a:t>
            </a:r>
            <a:r>
              <a:rPr sz="1800" spc="-1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-2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products</a:t>
            </a:r>
            <a:r>
              <a:rPr sz="1800" spc="-4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of</a:t>
            </a:r>
            <a:r>
              <a:rPr sz="1800" spc="-50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combustion</a:t>
            </a:r>
            <a:r>
              <a:rPr sz="1800" spc="2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leave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29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cylinder.</a:t>
            </a:r>
            <a:endParaRPr sz="1800" dirty="0">
              <a:latin typeface="+mj-lt"/>
              <a:cs typeface="Carlito"/>
            </a:endParaRPr>
          </a:p>
          <a:p>
            <a:pPr marL="142240" indent="-106045">
              <a:lnSpc>
                <a:spcPct val="100000"/>
              </a:lnSpc>
              <a:spcBef>
                <a:spcPts val="505"/>
              </a:spcBef>
              <a:buSzPct val="88888"/>
              <a:buFont typeface="Wingdings"/>
              <a:buChar char=""/>
              <a:tabLst>
                <a:tab pos="142240" algn="l"/>
              </a:tabLst>
            </a:pPr>
            <a:r>
              <a:rPr sz="1800" spc="-25" dirty="0">
                <a:solidFill>
                  <a:srgbClr val="C00000"/>
                </a:solidFill>
                <a:latin typeface="+mj-lt"/>
                <a:cs typeface="Carlito"/>
              </a:rPr>
              <a:t>Crank</a:t>
            </a:r>
            <a:r>
              <a:rPr sz="1800" spc="-8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+mj-lt"/>
                <a:cs typeface="Carlito"/>
              </a:rPr>
              <a:t>Mechanism</a:t>
            </a:r>
            <a:r>
              <a:rPr sz="1800" b="1" spc="-10" dirty="0">
                <a:latin typeface="+mj-lt"/>
                <a:cs typeface="Carlito"/>
              </a:rPr>
              <a:t>:</a:t>
            </a:r>
            <a:r>
              <a:rPr sz="1800" b="1" spc="-6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Mechanism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to</a:t>
            </a:r>
            <a:r>
              <a:rPr sz="1800" spc="-8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convert</a:t>
            </a:r>
            <a:r>
              <a:rPr sz="1800" spc="-80" dirty="0">
                <a:latin typeface="+mj-lt"/>
                <a:cs typeface="Carlito"/>
              </a:rPr>
              <a:t> </a:t>
            </a:r>
            <a:r>
              <a:rPr sz="1800" spc="-30" dirty="0">
                <a:latin typeface="+mj-lt"/>
                <a:cs typeface="Carlito"/>
              </a:rPr>
              <a:t>reciprocating</a:t>
            </a:r>
            <a:r>
              <a:rPr sz="1800" spc="40" dirty="0">
                <a:latin typeface="+mj-lt"/>
                <a:cs typeface="Carlito"/>
              </a:rPr>
              <a:t> </a:t>
            </a:r>
            <a:r>
              <a:rPr sz="1800" spc="-30" dirty="0">
                <a:latin typeface="+mj-lt"/>
                <a:cs typeface="Carlito"/>
              </a:rPr>
              <a:t>piston</a:t>
            </a:r>
            <a:r>
              <a:rPr sz="1800" spc="-7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motion</a:t>
            </a:r>
            <a:r>
              <a:rPr sz="1800" spc="-3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to</a:t>
            </a:r>
            <a:r>
              <a:rPr sz="1800" spc="-50" dirty="0">
                <a:latin typeface="+mj-lt"/>
                <a:cs typeface="Carlito"/>
              </a:rPr>
              <a:t> </a:t>
            </a:r>
            <a:r>
              <a:rPr sz="1800" spc="-30" dirty="0">
                <a:latin typeface="+mj-lt"/>
                <a:cs typeface="Carlito"/>
              </a:rPr>
              <a:t>rotary</a:t>
            </a:r>
            <a:r>
              <a:rPr sz="1800" spc="-7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motion.</a:t>
            </a:r>
            <a:endParaRPr sz="1800" dirty="0">
              <a:latin typeface="+mj-lt"/>
              <a:cs typeface="Carlito"/>
            </a:endParaRPr>
          </a:p>
          <a:p>
            <a:pPr marL="142240" indent="-106045">
              <a:lnSpc>
                <a:spcPct val="100000"/>
              </a:lnSpc>
              <a:spcBef>
                <a:spcPts val="505"/>
              </a:spcBef>
              <a:buSzPct val="88888"/>
              <a:buFont typeface="Wingdings"/>
              <a:buChar char=""/>
              <a:tabLst>
                <a:tab pos="142240" algn="l"/>
              </a:tabLst>
            </a:pPr>
            <a:r>
              <a:rPr sz="1800" spc="-10" dirty="0">
                <a:solidFill>
                  <a:srgbClr val="C00000"/>
                </a:solidFill>
                <a:latin typeface="+mj-lt"/>
                <a:cs typeface="Carlito"/>
              </a:rPr>
              <a:t>Bore</a:t>
            </a:r>
            <a:r>
              <a:rPr sz="1800" b="1" spc="-10" dirty="0">
                <a:latin typeface="+mj-lt"/>
                <a:cs typeface="Carlito"/>
              </a:rPr>
              <a:t>:</a:t>
            </a:r>
            <a:r>
              <a:rPr sz="1800" b="1" spc="-6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Diameter</a:t>
            </a:r>
            <a:r>
              <a:rPr sz="1800" spc="-2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of</a:t>
            </a:r>
            <a:r>
              <a:rPr sz="1800" spc="-8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Cylinder.</a:t>
            </a:r>
            <a:endParaRPr sz="1800" dirty="0">
              <a:latin typeface="+mj-lt"/>
              <a:cs typeface="Carlito"/>
            </a:endParaRPr>
          </a:p>
          <a:p>
            <a:pPr marL="142240" indent="-106045">
              <a:lnSpc>
                <a:spcPct val="100000"/>
              </a:lnSpc>
              <a:spcBef>
                <a:spcPts val="495"/>
              </a:spcBef>
              <a:buSzPct val="88888"/>
              <a:buFont typeface="Wingdings"/>
              <a:buChar char=""/>
              <a:tabLst>
                <a:tab pos="142240" algn="l"/>
              </a:tabLst>
            </a:pPr>
            <a:r>
              <a:rPr sz="1800" spc="-130" dirty="0">
                <a:solidFill>
                  <a:srgbClr val="C00000"/>
                </a:solidFill>
                <a:latin typeface="+mj-lt"/>
                <a:cs typeface="Carlito"/>
              </a:rPr>
              <a:t>Top</a:t>
            </a:r>
            <a:r>
              <a:rPr sz="1800" spc="-22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Dead</a:t>
            </a:r>
            <a:r>
              <a:rPr sz="1800" spc="-3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+mj-lt"/>
                <a:cs typeface="Carlito"/>
              </a:rPr>
              <a:t>Center</a:t>
            </a:r>
            <a:r>
              <a:rPr sz="1800" spc="-5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(TDC):</a:t>
            </a:r>
            <a:r>
              <a:rPr sz="1800" spc="5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30" dirty="0">
                <a:latin typeface="+mj-lt"/>
                <a:cs typeface="Carlito"/>
              </a:rPr>
              <a:t>Position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of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spc="-30" dirty="0">
                <a:latin typeface="+mj-lt"/>
                <a:cs typeface="Carlito"/>
              </a:rPr>
              <a:t>Piston</a:t>
            </a:r>
            <a:r>
              <a:rPr sz="1800" spc="-6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where</a:t>
            </a:r>
            <a:r>
              <a:rPr sz="1800" spc="-2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Cylinder</a:t>
            </a:r>
            <a:r>
              <a:rPr sz="1800" spc="-50" dirty="0">
                <a:latin typeface="+mj-lt"/>
                <a:cs typeface="Carlito"/>
              </a:rPr>
              <a:t> </a:t>
            </a:r>
            <a:r>
              <a:rPr sz="1800" spc="-55" dirty="0">
                <a:latin typeface="+mj-lt"/>
                <a:cs typeface="Carlito"/>
              </a:rPr>
              <a:t>Volume</a:t>
            </a:r>
            <a:r>
              <a:rPr sz="1800" spc="-4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is</a:t>
            </a:r>
            <a:r>
              <a:rPr sz="1800" spc="2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minimum.</a:t>
            </a:r>
            <a:endParaRPr sz="1800" dirty="0">
              <a:latin typeface="+mj-lt"/>
              <a:cs typeface="Carlito"/>
            </a:endParaRPr>
          </a:p>
          <a:p>
            <a:pPr marL="142240" indent="-106045">
              <a:lnSpc>
                <a:spcPct val="100000"/>
              </a:lnSpc>
              <a:spcBef>
                <a:spcPts val="505"/>
              </a:spcBef>
              <a:buSzPct val="88888"/>
              <a:buFont typeface="Wingdings"/>
              <a:buChar char=""/>
              <a:tabLst>
                <a:tab pos="142240" algn="l"/>
              </a:tabLst>
            </a:pPr>
            <a:r>
              <a:rPr sz="1800" spc="-35" dirty="0">
                <a:solidFill>
                  <a:srgbClr val="C00000"/>
                </a:solidFill>
                <a:latin typeface="+mj-lt"/>
                <a:cs typeface="Carlito"/>
              </a:rPr>
              <a:t>Bottom</a:t>
            </a:r>
            <a:r>
              <a:rPr sz="1800" spc="-7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Dead</a:t>
            </a:r>
            <a:r>
              <a:rPr sz="1800" spc="-2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+mj-lt"/>
                <a:cs typeface="Carlito"/>
              </a:rPr>
              <a:t>Center</a:t>
            </a:r>
            <a:r>
              <a:rPr sz="1800" spc="-4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(BDC):</a:t>
            </a:r>
            <a:r>
              <a:rPr sz="1800" spc="-4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Position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of</a:t>
            </a:r>
            <a:r>
              <a:rPr sz="1800" spc="-4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Piston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where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Cylinder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spc="-45" dirty="0">
                <a:latin typeface="+mj-lt"/>
                <a:cs typeface="Carlito"/>
              </a:rPr>
              <a:t>Volume </a:t>
            </a:r>
            <a:r>
              <a:rPr sz="1800" dirty="0">
                <a:latin typeface="+mj-lt"/>
                <a:cs typeface="Carlito"/>
              </a:rPr>
              <a:t>is</a:t>
            </a:r>
            <a:r>
              <a:rPr sz="1800" spc="30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maximum.</a:t>
            </a:r>
            <a:endParaRPr sz="1800" dirty="0">
              <a:latin typeface="+mj-lt"/>
              <a:cs typeface="Carlito"/>
            </a:endParaRPr>
          </a:p>
          <a:p>
            <a:pPr marL="51435" marR="30480" indent="-13970">
              <a:lnSpc>
                <a:spcPct val="100000"/>
              </a:lnSpc>
              <a:spcBef>
                <a:spcPts val="505"/>
              </a:spcBef>
              <a:buSzPct val="88888"/>
              <a:buFont typeface="Wingdings"/>
              <a:buChar char=""/>
              <a:tabLst>
                <a:tab pos="51435" algn="l"/>
                <a:tab pos="143510" algn="l"/>
              </a:tabLst>
            </a:pPr>
            <a:r>
              <a:rPr sz="1800" spc="-40" dirty="0">
                <a:solidFill>
                  <a:srgbClr val="C00000"/>
                </a:solidFill>
                <a:latin typeface="+mj-lt"/>
                <a:cs typeface="Carlito"/>
              </a:rPr>
              <a:t>	Stroke</a:t>
            </a:r>
            <a:r>
              <a:rPr sz="1800" b="1" spc="-40" dirty="0">
                <a:latin typeface="+mj-lt"/>
                <a:cs typeface="Carlito"/>
              </a:rPr>
              <a:t>:</a:t>
            </a:r>
            <a:r>
              <a:rPr sz="1800" b="1" spc="-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It</a:t>
            </a:r>
            <a:r>
              <a:rPr sz="1800" spc="-1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is</a:t>
            </a:r>
            <a:r>
              <a:rPr sz="1800" spc="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 </a:t>
            </a:r>
            <a:r>
              <a:rPr sz="1800" spc="-10" dirty="0">
                <a:latin typeface="+mj-lt"/>
                <a:cs typeface="Carlito"/>
              </a:rPr>
              <a:t>maximum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distance</a:t>
            </a:r>
            <a:r>
              <a:rPr sz="1800" spc="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that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1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piston </a:t>
            </a:r>
            <a:r>
              <a:rPr sz="1800" spc="-10" dirty="0">
                <a:latin typeface="+mj-lt"/>
                <a:cs typeface="Carlito"/>
              </a:rPr>
              <a:t>moves </a:t>
            </a:r>
            <a:r>
              <a:rPr sz="1800" dirty="0">
                <a:latin typeface="+mj-lt"/>
                <a:cs typeface="Carlito"/>
              </a:rPr>
              <a:t>in</a:t>
            </a:r>
            <a:r>
              <a:rPr sz="1800" spc="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one</a:t>
            </a:r>
            <a:r>
              <a:rPr sz="1800" spc="-10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direction.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It</a:t>
            </a:r>
            <a:r>
              <a:rPr sz="1800" spc="1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is</a:t>
            </a:r>
            <a:r>
              <a:rPr sz="1800" spc="40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1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distance </a:t>
            </a:r>
            <a:r>
              <a:rPr sz="1800" dirty="0">
                <a:latin typeface="+mj-lt"/>
                <a:cs typeface="Carlito"/>
              </a:rPr>
              <a:t>between</a:t>
            </a:r>
            <a:r>
              <a:rPr sz="1800" spc="-7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TDC</a:t>
            </a:r>
            <a:r>
              <a:rPr sz="1800" spc="-50" dirty="0">
                <a:latin typeface="+mj-lt"/>
                <a:cs typeface="Carlito"/>
              </a:rPr>
              <a:t> </a:t>
            </a:r>
            <a:r>
              <a:rPr sz="1800" spc="-30" dirty="0">
                <a:latin typeface="+mj-lt"/>
                <a:cs typeface="Carlito"/>
              </a:rPr>
              <a:t>to</a:t>
            </a:r>
            <a:r>
              <a:rPr sz="1800" spc="-70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BDC.</a:t>
            </a:r>
            <a:endParaRPr sz="1800" dirty="0">
              <a:latin typeface="+mj-lt"/>
              <a:cs typeface="Carlito"/>
            </a:endParaRPr>
          </a:p>
          <a:p>
            <a:pPr marL="144145" indent="-106045">
              <a:lnSpc>
                <a:spcPct val="100000"/>
              </a:lnSpc>
              <a:spcBef>
                <a:spcPts val="490"/>
              </a:spcBef>
              <a:buSzPct val="88888"/>
              <a:buFont typeface="Wingdings"/>
              <a:buChar char=""/>
              <a:tabLst>
                <a:tab pos="144145" algn="l"/>
              </a:tabLst>
            </a:pPr>
            <a:r>
              <a:rPr sz="1800" spc="-10" dirty="0">
                <a:solidFill>
                  <a:srgbClr val="C00000"/>
                </a:solidFill>
                <a:latin typeface="+mj-lt"/>
                <a:cs typeface="Carlito"/>
              </a:rPr>
              <a:t>Clearance</a:t>
            </a:r>
            <a:r>
              <a:rPr sz="1800" spc="-9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+mj-lt"/>
                <a:cs typeface="Carlito"/>
              </a:rPr>
              <a:t>Volume</a:t>
            </a:r>
            <a:r>
              <a:rPr sz="1800" spc="-2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+mj-lt"/>
                <a:cs typeface="Carlito"/>
              </a:rPr>
              <a:t>(V</a:t>
            </a:r>
            <a:r>
              <a:rPr sz="1800" spc="-82" baseline="-11574" dirty="0">
                <a:solidFill>
                  <a:srgbClr val="C00000"/>
                </a:solidFill>
                <a:latin typeface="+mj-lt"/>
                <a:cs typeface="Carlito"/>
              </a:rPr>
              <a:t>c</a:t>
            </a:r>
            <a:r>
              <a:rPr sz="1800" spc="-55" dirty="0">
                <a:solidFill>
                  <a:srgbClr val="C00000"/>
                </a:solidFill>
                <a:latin typeface="+mj-lt"/>
                <a:cs typeface="Carlito"/>
              </a:rPr>
              <a:t>):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Minimum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Cylinder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volume</a:t>
            </a:r>
            <a:r>
              <a:rPr sz="1800" spc="-7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when</a:t>
            </a:r>
            <a:r>
              <a:rPr sz="1800" spc="-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Piston</a:t>
            </a:r>
            <a:r>
              <a:rPr sz="1800" spc="-5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is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at</a:t>
            </a:r>
            <a:r>
              <a:rPr sz="1800" spc="-90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TDC.</a:t>
            </a:r>
            <a:endParaRPr sz="18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93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65" dirty="0">
                <a:latin typeface="+mj-lt"/>
              </a:rPr>
              <a:t> </a:t>
            </a:r>
            <a:r>
              <a:rPr sz="3600" u="none" spc="-50" dirty="0">
                <a:latin typeface="+mj-lt"/>
              </a:rPr>
              <a:t>Terminology</a:t>
            </a:r>
            <a:endParaRPr sz="3600">
              <a:latin typeface="+mj-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200" y="1543811"/>
            <a:ext cx="1371600" cy="5699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0128" y="2727960"/>
            <a:ext cx="1744979" cy="5791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29000" y="3662171"/>
            <a:ext cx="1447800" cy="5867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7977" y="745616"/>
            <a:ext cx="7529195" cy="1035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C00000"/>
                </a:solidFill>
                <a:latin typeface="+mj-lt"/>
                <a:cs typeface="Carlito"/>
              </a:rPr>
              <a:t>Clearance</a:t>
            </a:r>
            <a:r>
              <a:rPr sz="1800" spc="-8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55" dirty="0">
                <a:solidFill>
                  <a:srgbClr val="C00000"/>
                </a:solidFill>
                <a:latin typeface="+mj-lt"/>
                <a:cs typeface="Carlito"/>
              </a:rPr>
              <a:t>Volume</a:t>
            </a:r>
            <a:r>
              <a:rPr sz="1800" spc="-2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45" dirty="0">
                <a:solidFill>
                  <a:srgbClr val="C00000"/>
                </a:solidFill>
                <a:latin typeface="+mj-lt"/>
                <a:cs typeface="Carlito"/>
              </a:rPr>
              <a:t>(V</a:t>
            </a:r>
            <a:r>
              <a:rPr sz="1800" spc="-67" baseline="-11574" dirty="0">
                <a:solidFill>
                  <a:srgbClr val="C00000"/>
                </a:solidFill>
                <a:latin typeface="+mj-lt"/>
                <a:cs typeface="Carlito"/>
              </a:rPr>
              <a:t>c</a:t>
            </a:r>
            <a:r>
              <a:rPr sz="1800" spc="-45" dirty="0">
                <a:solidFill>
                  <a:srgbClr val="C00000"/>
                </a:solidFill>
                <a:latin typeface="+mj-lt"/>
                <a:cs typeface="Carlito"/>
              </a:rPr>
              <a:t>):</a:t>
            </a:r>
            <a:r>
              <a:rPr sz="1800" spc="2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Minimum</a:t>
            </a:r>
            <a:r>
              <a:rPr sz="1800" spc="-7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Cylinder</a:t>
            </a:r>
            <a:r>
              <a:rPr sz="1800" spc="-1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volume</a:t>
            </a:r>
            <a:r>
              <a:rPr sz="1800" spc="-6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when</a:t>
            </a:r>
            <a:r>
              <a:rPr sz="1800" spc="20" dirty="0">
                <a:latin typeface="+mj-lt"/>
                <a:cs typeface="Carlito"/>
              </a:rPr>
              <a:t> </a:t>
            </a:r>
            <a:r>
              <a:rPr sz="1800" spc="-30" dirty="0">
                <a:latin typeface="+mj-lt"/>
                <a:cs typeface="Carlito"/>
              </a:rPr>
              <a:t>Piston</a:t>
            </a:r>
            <a:r>
              <a:rPr sz="1800" spc="-6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is</a:t>
            </a:r>
            <a:r>
              <a:rPr sz="1800" spc="-30" dirty="0">
                <a:latin typeface="+mj-lt"/>
                <a:cs typeface="Carlito"/>
              </a:rPr>
              <a:t> at</a:t>
            </a:r>
            <a:r>
              <a:rPr sz="1800" spc="-100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TDC.</a:t>
            </a:r>
            <a:endParaRPr sz="1800">
              <a:latin typeface="+mj-lt"/>
              <a:cs typeface="Carlito"/>
            </a:endParaRPr>
          </a:p>
          <a:p>
            <a:pPr marL="51435" marR="30480" indent="-13970">
              <a:lnSpc>
                <a:spcPct val="106200"/>
              </a:lnSpc>
              <a:spcBef>
                <a:spcPts val="1195"/>
              </a:spcBef>
            </a:pP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Swept</a:t>
            </a:r>
            <a:r>
              <a:rPr sz="1800" spc="9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or</a:t>
            </a:r>
            <a:r>
              <a:rPr sz="1800" spc="10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Displacement</a:t>
            </a:r>
            <a:r>
              <a:rPr sz="1800" spc="9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25" dirty="0">
                <a:solidFill>
                  <a:srgbClr val="C00000"/>
                </a:solidFill>
                <a:latin typeface="+mj-lt"/>
                <a:cs typeface="Carlito"/>
              </a:rPr>
              <a:t>Volume</a:t>
            </a:r>
            <a:r>
              <a:rPr sz="1800" spc="7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20" dirty="0">
                <a:solidFill>
                  <a:srgbClr val="C00000"/>
                </a:solidFill>
                <a:latin typeface="+mj-lt"/>
                <a:cs typeface="Carlito"/>
              </a:rPr>
              <a:t>(Vs</a:t>
            </a:r>
            <a:r>
              <a:rPr sz="1800" spc="5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or</a:t>
            </a:r>
            <a:r>
              <a:rPr sz="1800" spc="11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Vd</a:t>
            </a:r>
            <a:r>
              <a:rPr sz="1800" spc="3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):</a:t>
            </a:r>
            <a:r>
              <a:rPr sz="1800" spc="13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Volume</a:t>
            </a:r>
            <a:r>
              <a:rPr sz="1800" spc="114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swept</a:t>
            </a:r>
            <a:r>
              <a:rPr sz="1800" spc="9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out</a:t>
            </a:r>
            <a:r>
              <a:rPr sz="1800" spc="11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by</a:t>
            </a:r>
            <a:r>
              <a:rPr sz="1800" spc="10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10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piston</a:t>
            </a:r>
            <a:r>
              <a:rPr sz="1800" spc="110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as </a:t>
            </a:r>
            <a:r>
              <a:rPr sz="1800" spc="-10" dirty="0">
                <a:latin typeface="+mj-lt"/>
                <a:cs typeface="Carlito"/>
              </a:rPr>
              <a:t>from</a:t>
            </a:r>
            <a:r>
              <a:rPr sz="1800" spc="-85" dirty="0">
                <a:latin typeface="+mj-lt"/>
                <a:cs typeface="Carlito"/>
              </a:rPr>
              <a:t> </a:t>
            </a:r>
            <a:r>
              <a:rPr sz="1800" dirty="0">
                <a:solidFill>
                  <a:srgbClr val="C00000"/>
                </a:solidFill>
                <a:latin typeface="+mj-lt"/>
                <a:cs typeface="Carlito"/>
              </a:rPr>
              <a:t>TDC</a:t>
            </a:r>
            <a:r>
              <a:rPr sz="1800" spc="-2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800" spc="-15" dirty="0">
                <a:latin typeface="+mj-lt"/>
                <a:cs typeface="Carlito"/>
              </a:rPr>
              <a:t>to</a:t>
            </a:r>
            <a:r>
              <a:rPr sz="1800" spc="-110" dirty="0">
                <a:latin typeface="+mj-lt"/>
                <a:cs typeface="Carlito"/>
              </a:rPr>
              <a:t> </a:t>
            </a:r>
            <a:r>
              <a:rPr sz="1800" spc="-20" dirty="0">
                <a:solidFill>
                  <a:srgbClr val="C00000"/>
                </a:solidFill>
                <a:latin typeface="+mj-lt"/>
                <a:cs typeface="Carlito"/>
              </a:rPr>
              <a:t>BDC</a:t>
            </a:r>
            <a:r>
              <a:rPr sz="1800" spc="-20" dirty="0">
                <a:latin typeface="+mj-lt"/>
                <a:cs typeface="Carlito"/>
              </a:rPr>
              <a:t>.</a:t>
            </a:r>
            <a:endParaRPr sz="1800">
              <a:latin typeface="+mj-lt"/>
              <a:cs typeface="Carli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16</a:t>
            </a:fld>
            <a:endParaRPr spc="-25" dirty="0">
              <a:latin typeface="+mj-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7218" y="1189101"/>
            <a:ext cx="8235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+mj-lt"/>
                <a:cs typeface="Carlito"/>
              </a:rPr>
              <a:t>it</a:t>
            </a:r>
            <a:r>
              <a:rPr sz="1800" spc="110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moves</a:t>
            </a:r>
            <a:endParaRPr sz="1800">
              <a:latin typeface="+mj-lt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95"/>
              </a:spcBef>
            </a:pPr>
            <a:r>
              <a:rPr spc="-20" dirty="0">
                <a:latin typeface="+mj-lt"/>
              </a:rPr>
              <a:t>Where</a:t>
            </a:r>
            <a:r>
              <a:rPr spc="-50" dirty="0">
                <a:latin typeface="+mj-lt"/>
              </a:rPr>
              <a:t> </a:t>
            </a:r>
            <a:r>
              <a:rPr dirty="0">
                <a:latin typeface="+mj-lt"/>
              </a:rPr>
              <a:t>d</a:t>
            </a:r>
            <a:r>
              <a:rPr spc="-25" dirty="0">
                <a:latin typeface="+mj-lt"/>
              </a:rPr>
              <a:t> </a:t>
            </a:r>
            <a:r>
              <a:rPr dirty="0">
                <a:latin typeface="+mj-lt"/>
              </a:rPr>
              <a:t>is</a:t>
            </a:r>
            <a:r>
              <a:rPr spc="-40" dirty="0">
                <a:latin typeface="+mj-lt"/>
              </a:rPr>
              <a:t> </a:t>
            </a:r>
            <a:r>
              <a:rPr dirty="0">
                <a:latin typeface="+mj-lt"/>
              </a:rPr>
              <a:t>the</a:t>
            </a:r>
            <a:r>
              <a:rPr spc="-35" dirty="0">
                <a:latin typeface="+mj-lt"/>
              </a:rPr>
              <a:t> </a:t>
            </a:r>
            <a:r>
              <a:rPr spc="-10" dirty="0">
                <a:latin typeface="+mj-lt"/>
              </a:rPr>
              <a:t>cylinder</a:t>
            </a:r>
            <a:r>
              <a:rPr spc="-75" dirty="0">
                <a:latin typeface="+mj-lt"/>
              </a:rPr>
              <a:t> </a:t>
            </a:r>
            <a:r>
              <a:rPr spc="-10" dirty="0">
                <a:latin typeface="+mj-lt"/>
              </a:rPr>
              <a:t>bore</a:t>
            </a:r>
            <a:r>
              <a:rPr spc="-15" dirty="0">
                <a:latin typeface="+mj-lt"/>
              </a:rPr>
              <a:t> </a:t>
            </a:r>
            <a:r>
              <a:rPr dirty="0">
                <a:latin typeface="+mj-lt"/>
              </a:rPr>
              <a:t>and</a:t>
            </a:r>
            <a:r>
              <a:rPr spc="-10" dirty="0">
                <a:latin typeface="+mj-lt"/>
              </a:rPr>
              <a:t> </a:t>
            </a:r>
            <a:r>
              <a:rPr dirty="0">
                <a:latin typeface="+mj-lt"/>
              </a:rPr>
              <a:t>l</a:t>
            </a:r>
            <a:r>
              <a:rPr spc="-30" dirty="0">
                <a:latin typeface="+mj-lt"/>
              </a:rPr>
              <a:t> </a:t>
            </a:r>
            <a:r>
              <a:rPr dirty="0">
                <a:latin typeface="+mj-lt"/>
              </a:rPr>
              <a:t>the</a:t>
            </a:r>
            <a:r>
              <a:rPr spc="20" dirty="0">
                <a:latin typeface="+mj-lt"/>
              </a:rPr>
              <a:t> </a:t>
            </a:r>
            <a:r>
              <a:rPr spc="-10" dirty="0">
                <a:latin typeface="+mj-lt"/>
              </a:rPr>
              <a:t>stroke</a:t>
            </a:r>
          </a:p>
          <a:p>
            <a:pPr marL="50800" marR="43180">
              <a:lnSpc>
                <a:spcPts val="2560"/>
              </a:lnSpc>
              <a:spcBef>
                <a:spcPts val="145"/>
              </a:spcBef>
            </a:pPr>
            <a:r>
              <a:rPr spc="-20" dirty="0">
                <a:solidFill>
                  <a:srgbClr val="C00000"/>
                </a:solidFill>
                <a:latin typeface="+mj-lt"/>
              </a:rPr>
              <a:t>Compression</a:t>
            </a:r>
            <a:r>
              <a:rPr spc="-55" dirty="0">
                <a:solidFill>
                  <a:srgbClr val="C00000"/>
                </a:solidFill>
                <a:latin typeface="+mj-lt"/>
              </a:rPr>
              <a:t> </a:t>
            </a:r>
            <a:r>
              <a:rPr spc="-10" dirty="0">
                <a:solidFill>
                  <a:srgbClr val="C00000"/>
                </a:solidFill>
                <a:latin typeface="+mj-lt"/>
              </a:rPr>
              <a:t>Ratio</a:t>
            </a:r>
            <a:r>
              <a:rPr spc="-50" dirty="0">
                <a:solidFill>
                  <a:srgbClr val="C00000"/>
                </a:solidFill>
                <a:latin typeface="+mj-lt"/>
              </a:rPr>
              <a:t> </a:t>
            </a:r>
            <a:r>
              <a:rPr dirty="0">
                <a:solidFill>
                  <a:srgbClr val="C00000"/>
                </a:solidFill>
                <a:latin typeface="+mj-lt"/>
              </a:rPr>
              <a:t>(r</a:t>
            </a:r>
            <a:r>
              <a:rPr sz="1800" baseline="-13888" dirty="0">
                <a:solidFill>
                  <a:srgbClr val="C00000"/>
                </a:solidFill>
                <a:latin typeface="+mj-lt"/>
              </a:rPr>
              <a:t>v</a:t>
            </a:r>
            <a:r>
              <a:rPr sz="1800" dirty="0">
                <a:solidFill>
                  <a:srgbClr val="C00000"/>
                </a:solidFill>
                <a:latin typeface="+mj-lt"/>
              </a:rPr>
              <a:t>):</a:t>
            </a:r>
            <a:r>
              <a:rPr sz="1800" spc="50" dirty="0">
                <a:solidFill>
                  <a:srgbClr val="C00000"/>
                </a:solidFill>
                <a:latin typeface="+mj-lt"/>
              </a:rPr>
              <a:t> </a:t>
            </a:r>
            <a:r>
              <a:rPr sz="1800" spc="-10" dirty="0">
                <a:latin typeface="+mj-lt"/>
              </a:rPr>
              <a:t>Ratio</a:t>
            </a:r>
            <a:r>
              <a:rPr sz="1800" spc="-55" dirty="0">
                <a:latin typeface="+mj-lt"/>
              </a:rPr>
              <a:t> </a:t>
            </a:r>
            <a:r>
              <a:rPr sz="1800" dirty="0">
                <a:latin typeface="+mj-lt"/>
              </a:rPr>
              <a:t>of</a:t>
            </a:r>
            <a:r>
              <a:rPr sz="1800" spc="-30" dirty="0">
                <a:latin typeface="+mj-lt"/>
              </a:rPr>
              <a:t> </a:t>
            </a:r>
            <a:r>
              <a:rPr sz="1800" spc="-10" dirty="0">
                <a:latin typeface="+mj-lt"/>
              </a:rPr>
              <a:t>maximum</a:t>
            </a:r>
            <a:r>
              <a:rPr sz="1800" spc="-80" dirty="0">
                <a:latin typeface="+mj-lt"/>
              </a:rPr>
              <a:t> </a:t>
            </a:r>
            <a:r>
              <a:rPr sz="1800" spc="-10" dirty="0">
                <a:latin typeface="+mj-lt"/>
              </a:rPr>
              <a:t>volume</a:t>
            </a:r>
            <a:r>
              <a:rPr sz="1800" spc="-60" dirty="0">
                <a:latin typeface="+mj-lt"/>
              </a:rPr>
              <a:t> </a:t>
            </a:r>
            <a:r>
              <a:rPr sz="1800" dirty="0">
                <a:latin typeface="+mj-lt"/>
              </a:rPr>
              <a:t>at</a:t>
            </a:r>
            <a:r>
              <a:rPr sz="1800" spc="-80" dirty="0">
                <a:latin typeface="+mj-lt"/>
              </a:rPr>
              <a:t> </a:t>
            </a:r>
            <a:r>
              <a:rPr sz="1800" dirty="0">
                <a:latin typeface="+mj-lt"/>
              </a:rPr>
              <a:t>BDC</a:t>
            </a:r>
            <a:r>
              <a:rPr sz="1800" spc="-5" dirty="0">
                <a:latin typeface="+mj-lt"/>
              </a:rPr>
              <a:t> </a:t>
            </a:r>
            <a:r>
              <a:rPr sz="1800" dirty="0">
                <a:latin typeface="+mj-lt"/>
              </a:rPr>
              <a:t>and minimum</a:t>
            </a:r>
            <a:r>
              <a:rPr sz="1800" spc="295" dirty="0">
                <a:latin typeface="+mj-lt"/>
              </a:rPr>
              <a:t> </a:t>
            </a:r>
            <a:r>
              <a:rPr sz="1800" spc="-10" dirty="0">
                <a:latin typeface="+mj-lt"/>
              </a:rPr>
              <a:t>volume</a:t>
            </a:r>
            <a:r>
              <a:rPr sz="1800" spc="-25" dirty="0">
                <a:latin typeface="+mj-lt"/>
              </a:rPr>
              <a:t> at </a:t>
            </a:r>
            <a:r>
              <a:rPr sz="1800" spc="-20" dirty="0">
                <a:latin typeface="+mj-lt"/>
              </a:rPr>
              <a:t>TDC.</a:t>
            </a:r>
            <a:endParaRPr sz="1800">
              <a:latin typeface="+mj-lt"/>
            </a:endParaRPr>
          </a:p>
          <a:p>
            <a:pPr>
              <a:lnSpc>
                <a:spcPct val="100000"/>
              </a:lnSpc>
              <a:spcBef>
                <a:spcPts val="1850"/>
              </a:spcBef>
            </a:pPr>
            <a:endParaRPr sz="1800">
              <a:latin typeface="+mj-lt"/>
            </a:endParaRPr>
          </a:p>
          <a:p>
            <a:pPr marL="26034">
              <a:lnSpc>
                <a:spcPct val="100000"/>
              </a:lnSpc>
            </a:pPr>
            <a:r>
              <a:rPr dirty="0">
                <a:solidFill>
                  <a:srgbClr val="C00000"/>
                </a:solidFill>
                <a:latin typeface="+mj-lt"/>
              </a:rPr>
              <a:t>Mean</a:t>
            </a:r>
            <a:r>
              <a:rPr spc="-10" dirty="0">
                <a:solidFill>
                  <a:srgbClr val="C00000"/>
                </a:solidFill>
                <a:latin typeface="+mj-lt"/>
              </a:rPr>
              <a:t> </a:t>
            </a:r>
            <a:r>
              <a:rPr spc="-30" dirty="0">
                <a:solidFill>
                  <a:srgbClr val="C00000"/>
                </a:solidFill>
                <a:latin typeface="+mj-lt"/>
              </a:rPr>
              <a:t>piston</a:t>
            </a:r>
            <a:r>
              <a:rPr spc="-75" dirty="0">
                <a:solidFill>
                  <a:srgbClr val="C00000"/>
                </a:solidFill>
                <a:latin typeface="+mj-lt"/>
              </a:rPr>
              <a:t> </a:t>
            </a:r>
            <a:r>
              <a:rPr dirty="0">
                <a:solidFill>
                  <a:srgbClr val="C00000"/>
                </a:solidFill>
                <a:latin typeface="+mj-lt"/>
              </a:rPr>
              <a:t>speed:</a:t>
            </a:r>
            <a:r>
              <a:rPr spc="-5" dirty="0">
                <a:solidFill>
                  <a:srgbClr val="C00000"/>
                </a:solidFill>
                <a:latin typeface="+mj-lt"/>
              </a:rPr>
              <a:t> </a:t>
            </a:r>
            <a:r>
              <a:rPr dirty="0">
                <a:latin typeface="+mj-lt"/>
              </a:rPr>
              <a:t>the</a:t>
            </a:r>
            <a:r>
              <a:rPr spc="-45" dirty="0">
                <a:latin typeface="+mj-lt"/>
              </a:rPr>
              <a:t> </a:t>
            </a:r>
            <a:r>
              <a:rPr spc="-25" dirty="0">
                <a:latin typeface="+mj-lt"/>
              </a:rPr>
              <a:t>distance</a:t>
            </a:r>
            <a:r>
              <a:rPr spc="20" dirty="0">
                <a:latin typeface="+mj-lt"/>
              </a:rPr>
              <a:t> </a:t>
            </a:r>
            <a:r>
              <a:rPr spc="-35" dirty="0">
                <a:latin typeface="+mj-lt"/>
              </a:rPr>
              <a:t>traveled</a:t>
            </a:r>
            <a:r>
              <a:rPr spc="-70" dirty="0">
                <a:latin typeface="+mj-lt"/>
              </a:rPr>
              <a:t> </a:t>
            </a:r>
            <a:r>
              <a:rPr dirty="0">
                <a:latin typeface="+mj-lt"/>
              </a:rPr>
              <a:t>by</a:t>
            </a:r>
            <a:r>
              <a:rPr spc="-30" dirty="0">
                <a:latin typeface="+mj-lt"/>
              </a:rPr>
              <a:t> </a:t>
            </a:r>
            <a:r>
              <a:rPr dirty="0">
                <a:latin typeface="+mj-lt"/>
              </a:rPr>
              <a:t>the</a:t>
            </a:r>
            <a:r>
              <a:rPr spc="-30" dirty="0">
                <a:latin typeface="+mj-lt"/>
              </a:rPr>
              <a:t> piston</a:t>
            </a:r>
            <a:r>
              <a:rPr spc="-60" dirty="0">
                <a:latin typeface="+mj-lt"/>
              </a:rPr>
              <a:t> </a:t>
            </a:r>
            <a:r>
              <a:rPr dirty="0">
                <a:latin typeface="+mj-lt"/>
              </a:rPr>
              <a:t>per</a:t>
            </a:r>
            <a:r>
              <a:rPr spc="-50" dirty="0">
                <a:latin typeface="+mj-lt"/>
              </a:rPr>
              <a:t> </a:t>
            </a:r>
            <a:r>
              <a:rPr dirty="0">
                <a:latin typeface="+mj-lt"/>
              </a:rPr>
              <a:t>unit</a:t>
            </a:r>
            <a:r>
              <a:rPr spc="-55" dirty="0">
                <a:latin typeface="+mj-lt"/>
              </a:rPr>
              <a:t> </a:t>
            </a:r>
            <a:r>
              <a:rPr dirty="0">
                <a:latin typeface="+mj-lt"/>
              </a:rPr>
              <a:t>of</a:t>
            </a:r>
            <a:r>
              <a:rPr spc="-65" dirty="0">
                <a:latin typeface="+mj-lt"/>
              </a:rPr>
              <a:t> </a:t>
            </a:r>
            <a:r>
              <a:rPr spc="-10" dirty="0">
                <a:latin typeface="+mj-lt"/>
              </a:rPr>
              <a:t>time.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78610">
              <a:lnSpc>
                <a:spcPct val="100000"/>
              </a:lnSpc>
              <a:spcBef>
                <a:spcPts val="100"/>
              </a:spcBef>
            </a:pPr>
            <a:r>
              <a:rPr sz="3600" u="none" dirty="0">
                <a:latin typeface="+mj-lt"/>
              </a:rPr>
              <a:t>What</a:t>
            </a:r>
            <a:r>
              <a:rPr sz="3600" u="none" spc="-100" dirty="0">
                <a:latin typeface="+mj-lt"/>
              </a:rPr>
              <a:t> </a:t>
            </a:r>
            <a:r>
              <a:rPr sz="3600" u="none" dirty="0">
                <a:latin typeface="+mj-lt"/>
              </a:rPr>
              <a:t>is</a:t>
            </a:r>
            <a:r>
              <a:rPr sz="3600" u="none" spc="-65" dirty="0">
                <a:latin typeface="+mj-lt"/>
              </a:rPr>
              <a:t> </a:t>
            </a:r>
            <a:r>
              <a:rPr sz="3600" u="none" dirty="0">
                <a:latin typeface="+mj-lt"/>
              </a:rPr>
              <a:t>meant</a:t>
            </a:r>
            <a:r>
              <a:rPr sz="3600" u="none" spc="-80" dirty="0">
                <a:latin typeface="+mj-lt"/>
              </a:rPr>
              <a:t> </a:t>
            </a:r>
            <a:r>
              <a:rPr sz="3600" u="none" dirty="0">
                <a:latin typeface="+mj-lt"/>
              </a:rPr>
              <a:t>by</a:t>
            </a:r>
            <a:r>
              <a:rPr sz="3600" u="none" spc="-95" dirty="0">
                <a:latin typeface="+mj-lt"/>
              </a:rPr>
              <a:t> </a:t>
            </a:r>
            <a:r>
              <a:rPr sz="3600" u="none" dirty="0">
                <a:latin typeface="+mj-lt"/>
              </a:rPr>
              <a:t>cc</a:t>
            </a:r>
            <a:r>
              <a:rPr sz="3600" u="none" spc="-65" dirty="0">
                <a:latin typeface="+mj-lt"/>
              </a:rPr>
              <a:t> </a:t>
            </a:r>
            <a:r>
              <a:rPr sz="3600" u="none" dirty="0">
                <a:latin typeface="+mj-lt"/>
              </a:rPr>
              <a:t>in</a:t>
            </a:r>
            <a:r>
              <a:rPr sz="3600" u="none" spc="-70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Engine?</a:t>
            </a:r>
            <a:endParaRPr sz="360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530" y="737108"/>
            <a:ext cx="82061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834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469900" algn="l"/>
              </a:tabLst>
            </a:pPr>
            <a:r>
              <a:rPr sz="2400" dirty="0">
                <a:latin typeface="+mj-lt"/>
                <a:cs typeface="Carlito"/>
              </a:rPr>
              <a:t>The</a:t>
            </a:r>
            <a:r>
              <a:rPr sz="2400" spc="-55" dirty="0">
                <a:latin typeface="+mj-lt"/>
                <a:cs typeface="Carlito"/>
              </a:rPr>
              <a:t> </a:t>
            </a:r>
            <a:r>
              <a:rPr sz="2400" spc="-20" dirty="0">
                <a:latin typeface="+mj-lt"/>
                <a:cs typeface="Carlito"/>
              </a:rPr>
              <a:t>size</a:t>
            </a:r>
            <a:r>
              <a:rPr sz="2400" spc="-70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of</a:t>
            </a:r>
            <a:r>
              <a:rPr sz="2400" spc="-45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an</a:t>
            </a:r>
            <a:r>
              <a:rPr sz="2400" spc="-50" dirty="0">
                <a:latin typeface="+mj-lt"/>
                <a:cs typeface="Carlito"/>
              </a:rPr>
              <a:t> </a:t>
            </a:r>
            <a:r>
              <a:rPr sz="2400" b="1" dirty="0">
                <a:latin typeface="+mj-lt"/>
                <a:cs typeface="Carlito"/>
              </a:rPr>
              <a:t>engine</a:t>
            </a:r>
            <a:r>
              <a:rPr sz="2400" b="1" spc="-60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is</a:t>
            </a:r>
            <a:r>
              <a:rPr sz="2400" spc="-50" dirty="0">
                <a:latin typeface="+mj-lt"/>
                <a:cs typeface="Carlito"/>
              </a:rPr>
              <a:t> </a:t>
            </a:r>
            <a:r>
              <a:rPr sz="2400" spc="-10" dirty="0">
                <a:latin typeface="+mj-lt"/>
                <a:cs typeface="Carlito"/>
              </a:rPr>
              <a:t>measured</a:t>
            </a:r>
            <a:r>
              <a:rPr sz="2400" spc="-80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in</a:t>
            </a:r>
            <a:r>
              <a:rPr sz="2400" spc="-40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cubic</a:t>
            </a:r>
            <a:r>
              <a:rPr sz="2400" spc="-45" dirty="0">
                <a:latin typeface="+mj-lt"/>
                <a:cs typeface="Carlito"/>
              </a:rPr>
              <a:t> </a:t>
            </a:r>
            <a:r>
              <a:rPr sz="2400" spc="-20" dirty="0">
                <a:latin typeface="+mj-lt"/>
                <a:cs typeface="Carlito"/>
              </a:rPr>
              <a:t>centimetres</a:t>
            </a:r>
            <a:r>
              <a:rPr sz="2400" spc="-65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(</a:t>
            </a:r>
            <a:r>
              <a:rPr sz="2400" b="1" dirty="0">
                <a:latin typeface="+mj-lt"/>
                <a:cs typeface="Carlito"/>
              </a:rPr>
              <a:t>cc</a:t>
            </a:r>
            <a:r>
              <a:rPr sz="2400" dirty="0">
                <a:latin typeface="+mj-lt"/>
                <a:cs typeface="Carlito"/>
              </a:rPr>
              <a:t>)</a:t>
            </a:r>
            <a:r>
              <a:rPr sz="2400" spc="-95" dirty="0">
                <a:latin typeface="+mj-lt"/>
                <a:cs typeface="Carlito"/>
              </a:rPr>
              <a:t> </a:t>
            </a:r>
            <a:r>
              <a:rPr sz="2400" spc="-25" dirty="0">
                <a:latin typeface="+mj-lt"/>
                <a:cs typeface="Carlito"/>
              </a:rPr>
              <a:t>and </a:t>
            </a:r>
            <a:r>
              <a:rPr sz="2400" spc="-55" dirty="0">
                <a:latin typeface="+mj-lt"/>
                <a:cs typeface="Carlito"/>
              </a:rPr>
              <a:t>refers</a:t>
            </a:r>
            <a:r>
              <a:rPr sz="2400" spc="-80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to</a:t>
            </a:r>
            <a:r>
              <a:rPr sz="2400" spc="-75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the</a:t>
            </a:r>
            <a:r>
              <a:rPr sz="2400" spc="-45" dirty="0">
                <a:latin typeface="+mj-lt"/>
                <a:cs typeface="Carlito"/>
              </a:rPr>
              <a:t> </a:t>
            </a:r>
            <a:r>
              <a:rPr sz="2400" spc="-10" dirty="0">
                <a:latin typeface="+mj-lt"/>
                <a:cs typeface="Carlito"/>
              </a:rPr>
              <a:t>displacement</a:t>
            </a:r>
            <a:r>
              <a:rPr sz="2400" spc="-95" dirty="0">
                <a:latin typeface="+mj-lt"/>
                <a:cs typeface="Carlito"/>
              </a:rPr>
              <a:t> </a:t>
            </a:r>
            <a:r>
              <a:rPr sz="2400" spc="-10" dirty="0">
                <a:latin typeface="+mj-lt"/>
                <a:cs typeface="Carlito"/>
              </a:rPr>
              <a:t>volume</a:t>
            </a:r>
            <a:r>
              <a:rPr sz="2400" spc="-65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of</a:t>
            </a:r>
            <a:r>
              <a:rPr sz="2400" spc="-50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the</a:t>
            </a:r>
            <a:r>
              <a:rPr sz="2400" spc="-50" dirty="0">
                <a:latin typeface="+mj-lt"/>
                <a:cs typeface="Carlito"/>
              </a:rPr>
              <a:t> </a:t>
            </a:r>
            <a:r>
              <a:rPr sz="2400" spc="-10" dirty="0">
                <a:latin typeface="+mj-lt"/>
                <a:cs typeface="Carlito"/>
              </a:rPr>
              <a:t>engine.</a:t>
            </a:r>
            <a:endParaRPr sz="2400">
              <a:latin typeface="+mj-lt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00523" y="1656586"/>
            <a:ext cx="6868159" cy="3388360"/>
            <a:chOff x="1500523" y="1656586"/>
            <a:chExt cx="6868159" cy="33883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523" y="1656586"/>
              <a:ext cx="6035219" cy="33878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0400" y="3657600"/>
              <a:ext cx="1357883" cy="4450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17</a:t>
            </a:fld>
            <a:endParaRPr spc="-25" dirty="0">
              <a:latin typeface="+mj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2385">
              <a:lnSpc>
                <a:spcPct val="100000"/>
              </a:lnSpc>
              <a:spcBef>
                <a:spcPts val="100"/>
              </a:spcBef>
            </a:pPr>
            <a:r>
              <a:rPr sz="3600" u="none" spc="-30" dirty="0">
                <a:latin typeface="+mj-lt"/>
              </a:rPr>
              <a:t>Engine</a:t>
            </a:r>
            <a:r>
              <a:rPr sz="3600" u="none" spc="-170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79" y="858011"/>
            <a:ext cx="8872728" cy="3721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18</a:t>
            </a:fld>
            <a:endParaRPr spc="-25" dirty="0"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19</a:t>
            </a:fld>
            <a:endParaRPr spc="-25" dirty="0">
              <a:latin typeface="+mj-lt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413A2F1-3C2D-CDEB-EC46-F9728AC70425}"/>
              </a:ext>
            </a:extLst>
          </p:cNvPr>
          <p:cNvSpPr txBox="1"/>
          <p:nvPr/>
        </p:nvSpPr>
        <p:spPr>
          <a:xfrm>
            <a:off x="456309" y="819150"/>
            <a:ext cx="8496301" cy="36484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67653" indent="-258128">
              <a:spcBef>
                <a:spcPts val="450"/>
              </a:spcBef>
              <a:buFont typeface="Arial"/>
              <a:buChar char="•"/>
              <a:tabLst>
                <a:tab pos="267653" algn="l"/>
              </a:tabLst>
            </a:pPr>
            <a:r>
              <a:rPr sz="2000" b="1" dirty="0">
                <a:solidFill>
                  <a:srgbClr val="C00000"/>
                </a:solidFill>
                <a:latin typeface="+mj-lt"/>
                <a:cs typeface="Carlito"/>
              </a:rPr>
              <a:t>Method</a:t>
            </a:r>
            <a:r>
              <a:rPr sz="2000" b="1" spc="-38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C00000"/>
                </a:solidFill>
                <a:latin typeface="+mj-lt"/>
                <a:cs typeface="Carlito"/>
              </a:rPr>
              <a:t>of</a:t>
            </a:r>
            <a:r>
              <a:rPr sz="2000" b="1" spc="-86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C00000"/>
                </a:solidFill>
                <a:latin typeface="+mj-lt"/>
                <a:cs typeface="Carlito"/>
              </a:rPr>
              <a:t>Ignition</a:t>
            </a:r>
            <a:endParaRPr sz="2000" dirty="0">
              <a:latin typeface="+mj-lt"/>
              <a:cs typeface="Carlito"/>
            </a:endParaRPr>
          </a:p>
          <a:p>
            <a:pPr marL="267653" marR="292894" lvl="1" indent="-27623">
              <a:spcBef>
                <a:spcPts val="379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460375" algn="l"/>
              </a:tabLst>
            </a:pP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	Spark</a:t>
            </a:r>
            <a:r>
              <a:rPr sz="2000" b="1" spc="-68" dirty="0">
                <a:solidFill>
                  <a:srgbClr val="0000FF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ignition</a:t>
            </a:r>
            <a:r>
              <a:rPr sz="2000" b="1" spc="-41" dirty="0">
                <a:solidFill>
                  <a:srgbClr val="0000FF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(SI):</a:t>
            </a:r>
            <a:r>
              <a:rPr sz="2000" b="1" spc="-45" dirty="0">
                <a:solidFill>
                  <a:srgbClr val="0000FF"/>
                </a:solidFill>
                <a:latin typeface="+mj-lt"/>
                <a:cs typeface="Carlito"/>
              </a:rPr>
              <a:t> </a:t>
            </a:r>
            <a:r>
              <a:rPr sz="2000" spc="-23" dirty="0">
                <a:latin typeface="+mj-lt"/>
                <a:cs typeface="Carlito"/>
              </a:rPr>
              <a:t>High-</a:t>
            </a:r>
            <a:r>
              <a:rPr sz="2000" spc="-15" dirty="0">
                <a:latin typeface="+mj-lt"/>
                <a:cs typeface="Carlito"/>
              </a:rPr>
              <a:t>voltage</a:t>
            </a:r>
            <a:r>
              <a:rPr sz="2000" spc="-38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electrical</a:t>
            </a:r>
            <a:r>
              <a:rPr sz="2000" spc="-68" dirty="0">
                <a:latin typeface="+mj-lt"/>
                <a:cs typeface="Carlito"/>
              </a:rPr>
              <a:t> </a:t>
            </a:r>
            <a:r>
              <a:rPr sz="2000" spc="-15" dirty="0">
                <a:latin typeface="+mj-lt"/>
                <a:cs typeface="Carlito"/>
              </a:rPr>
              <a:t>discharge</a:t>
            </a:r>
            <a:r>
              <a:rPr sz="2000" spc="-41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between </a:t>
            </a:r>
            <a:r>
              <a:rPr sz="2000" spc="-19" dirty="0">
                <a:latin typeface="+mj-lt"/>
                <a:cs typeface="Carlito"/>
              </a:rPr>
              <a:t>two</a:t>
            </a:r>
            <a:r>
              <a:rPr lang="en-US" sz="2000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electrodes</a:t>
            </a:r>
            <a:r>
              <a:rPr sz="2000" spc="-38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ignites</a:t>
            </a:r>
            <a:r>
              <a:rPr sz="2000" spc="-56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air-</a:t>
            </a:r>
            <a:r>
              <a:rPr sz="2000" dirty="0">
                <a:latin typeface="+mj-lt"/>
                <a:cs typeface="Carlito"/>
              </a:rPr>
              <a:t>fuel</a:t>
            </a:r>
            <a:r>
              <a:rPr sz="2000" spc="-56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mixture</a:t>
            </a:r>
            <a:r>
              <a:rPr sz="2000" spc="-53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in</a:t>
            </a:r>
            <a:r>
              <a:rPr sz="2000" spc="-23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combustion</a:t>
            </a:r>
            <a:r>
              <a:rPr sz="2000" spc="-53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chamber </a:t>
            </a:r>
            <a:r>
              <a:rPr sz="2000" spc="-15" dirty="0">
                <a:latin typeface="+mj-lt"/>
                <a:cs typeface="Carlito"/>
              </a:rPr>
              <a:t>surrounding</a:t>
            </a:r>
            <a:r>
              <a:rPr sz="2000" spc="-68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spark</a:t>
            </a:r>
            <a:r>
              <a:rPr sz="2000" spc="-101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plug.</a:t>
            </a:r>
            <a:r>
              <a:rPr sz="2000" spc="-56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Example: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FF66FF"/>
                </a:solidFill>
                <a:latin typeface="+mj-lt"/>
                <a:cs typeface="Carlito"/>
              </a:rPr>
              <a:t>Petrol</a:t>
            </a:r>
            <a:r>
              <a:rPr lang="en-US" sz="2000" b="1" spc="-56" dirty="0">
                <a:solidFill>
                  <a:srgbClr val="FF66FF"/>
                </a:solidFill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FF66FF"/>
                </a:solidFill>
                <a:latin typeface="+mj-lt"/>
                <a:cs typeface="Carlito"/>
              </a:rPr>
              <a:t>Engine</a:t>
            </a:r>
            <a:endParaRPr sz="2000" dirty="0">
              <a:latin typeface="+mj-lt"/>
              <a:cs typeface="Carlito"/>
            </a:endParaRPr>
          </a:p>
          <a:p>
            <a:pPr marL="267653" marR="368618" lvl="1" indent="-27623">
              <a:spcBef>
                <a:spcPts val="382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460375" algn="l"/>
                <a:tab pos="2493963" algn="l"/>
              </a:tabLst>
            </a:pP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	Compression</a:t>
            </a:r>
            <a:r>
              <a:rPr sz="2000" b="1" spc="-49" dirty="0">
                <a:solidFill>
                  <a:srgbClr val="0000FF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ignition</a:t>
            </a:r>
            <a:r>
              <a:rPr sz="2000" b="1" spc="-30" dirty="0">
                <a:solidFill>
                  <a:srgbClr val="0000FF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(CI)</a:t>
            </a:r>
            <a:r>
              <a:rPr sz="2000" b="1" dirty="0">
                <a:latin typeface="+mj-lt"/>
                <a:cs typeface="Carlito"/>
              </a:rPr>
              <a:t>:</a:t>
            </a:r>
            <a:r>
              <a:rPr sz="2000" b="1" spc="-30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Air-</a:t>
            </a:r>
            <a:r>
              <a:rPr sz="2000" dirty="0">
                <a:latin typeface="+mj-lt"/>
                <a:cs typeface="Carlito"/>
              </a:rPr>
              <a:t>fuel</a:t>
            </a:r>
            <a:r>
              <a:rPr sz="2000" spc="-6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mixture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spc="-15" dirty="0">
                <a:latin typeface="+mj-lt"/>
                <a:cs typeface="Carlito"/>
              </a:rPr>
              <a:t>self-</a:t>
            </a:r>
            <a:r>
              <a:rPr sz="2000" dirty="0">
                <a:latin typeface="+mj-lt"/>
                <a:cs typeface="Carlito"/>
              </a:rPr>
              <a:t>ignites</a:t>
            </a:r>
            <a:r>
              <a:rPr sz="2000" spc="-68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due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spc="-19" dirty="0">
                <a:latin typeface="+mj-lt"/>
                <a:cs typeface="Carlito"/>
              </a:rPr>
              <a:t>to </a:t>
            </a:r>
            <a:r>
              <a:rPr sz="2000" spc="-15" dirty="0">
                <a:latin typeface="+mj-lt"/>
                <a:cs typeface="Carlito"/>
              </a:rPr>
              <a:t>high</a:t>
            </a:r>
            <a:r>
              <a:rPr lang="en-US" sz="2000" dirty="0">
                <a:latin typeface="+mj-lt"/>
                <a:cs typeface="Carlito"/>
              </a:rPr>
              <a:t> </a:t>
            </a:r>
            <a:r>
              <a:rPr sz="2000" spc="-23" dirty="0">
                <a:latin typeface="+mj-lt"/>
                <a:cs typeface="Carlito"/>
              </a:rPr>
              <a:t>temperature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in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combustion</a:t>
            </a:r>
            <a:r>
              <a:rPr sz="2000" spc="-71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chamber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caused</a:t>
            </a:r>
            <a:r>
              <a:rPr sz="2000" spc="-56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by</a:t>
            </a:r>
            <a:r>
              <a:rPr sz="2000" spc="-38" dirty="0">
                <a:latin typeface="+mj-lt"/>
                <a:cs typeface="Carlito"/>
              </a:rPr>
              <a:t> </a:t>
            </a:r>
            <a:r>
              <a:rPr sz="2000" spc="-15" dirty="0">
                <a:latin typeface="+mj-lt"/>
                <a:cs typeface="Carlito"/>
              </a:rPr>
              <a:t>high </a:t>
            </a:r>
            <a:r>
              <a:rPr sz="2000" spc="-8" dirty="0">
                <a:latin typeface="+mj-lt"/>
                <a:cs typeface="Carlito"/>
              </a:rPr>
              <a:t>compression.</a:t>
            </a:r>
            <a:r>
              <a:rPr sz="2000" spc="-23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Example:</a:t>
            </a:r>
            <a:r>
              <a:rPr lang="en-US" sz="2000" dirty="0"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FF66FF"/>
                </a:solidFill>
                <a:latin typeface="+mj-lt"/>
                <a:cs typeface="Carlito"/>
              </a:rPr>
              <a:t>Diesel</a:t>
            </a:r>
            <a:r>
              <a:rPr sz="2000" b="1" spc="-75" dirty="0">
                <a:solidFill>
                  <a:srgbClr val="FF66FF"/>
                </a:solidFill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FF66FF"/>
                </a:solidFill>
                <a:latin typeface="+mj-lt"/>
                <a:cs typeface="Carlito"/>
              </a:rPr>
              <a:t>engine</a:t>
            </a:r>
            <a:endParaRPr sz="2000" dirty="0">
              <a:latin typeface="+mj-lt"/>
              <a:cs typeface="Carlito"/>
            </a:endParaRPr>
          </a:p>
          <a:p>
            <a:pPr marL="267653" indent="-258128">
              <a:buFont typeface="Arial"/>
              <a:buChar char="•"/>
              <a:tabLst>
                <a:tab pos="267653" algn="l"/>
              </a:tabLst>
            </a:pPr>
            <a:r>
              <a:rPr sz="2000" b="1" dirty="0">
                <a:solidFill>
                  <a:srgbClr val="C00000"/>
                </a:solidFill>
                <a:latin typeface="+mj-lt"/>
                <a:cs typeface="Carlito"/>
              </a:rPr>
              <a:t>Number</a:t>
            </a:r>
            <a:r>
              <a:rPr sz="2000" b="1" spc="-3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C00000"/>
                </a:solidFill>
                <a:latin typeface="+mj-lt"/>
                <a:cs typeface="Carlito"/>
              </a:rPr>
              <a:t>of</a:t>
            </a:r>
            <a:r>
              <a:rPr sz="2000" b="1" spc="-8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spc="-23" dirty="0">
                <a:solidFill>
                  <a:srgbClr val="C00000"/>
                </a:solidFill>
                <a:latin typeface="+mj-lt"/>
                <a:cs typeface="Carlito"/>
              </a:rPr>
              <a:t>strokes</a:t>
            </a:r>
            <a:r>
              <a:rPr sz="2000" b="1" spc="-6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C00000"/>
                </a:solidFill>
                <a:latin typeface="+mj-lt"/>
                <a:cs typeface="Carlito"/>
              </a:rPr>
              <a:t>per</a:t>
            </a:r>
            <a:r>
              <a:rPr sz="2000" b="1" spc="-94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C00000"/>
                </a:solidFill>
                <a:latin typeface="+mj-lt"/>
                <a:cs typeface="Carlito"/>
              </a:rPr>
              <a:t>cycle</a:t>
            </a:r>
            <a:endParaRPr sz="2000" dirty="0">
              <a:latin typeface="+mj-lt"/>
              <a:cs typeface="Carlito"/>
            </a:endParaRPr>
          </a:p>
          <a:p>
            <a:pPr marL="267653" marR="3810" lvl="1" indent="-27623">
              <a:spcBef>
                <a:spcPts val="371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460375" algn="l"/>
              </a:tabLst>
            </a:pPr>
            <a:r>
              <a:rPr sz="2000" b="1" spc="-23" dirty="0">
                <a:solidFill>
                  <a:srgbClr val="0000FF"/>
                </a:solidFill>
                <a:latin typeface="+mj-lt"/>
                <a:cs typeface="Carlito"/>
              </a:rPr>
              <a:t>	Four-</a:t>
            </a:r>
            <a:r>
              <a:rPr sz="2000" b="1" spc="-19" dirty="0">
                <a:solidFill>
                  <a:srgbClr val="0000FF"/>
                </a:solidFill>
                <a:latin typeface="+mj-lt"/>
                <a:cs typeface="Carlito"/>
              </a:rPr>
              <a:t>stroke</a:t>
            </a:r>
            <a:r>
              <a:rPr sz="2000" spc="-19" dirty="0">
                <a:latin typeface="+mj-lt"/>
                <a:cs typeface="Carlito"/>
              </a:rPr>
              <a:t>:</a:t>
            </a:r>
            <a:r>
              <a:rPr sz="2000" spc="-6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Four</a:t>
            </a:r>
            <a:r>
              <a:rPr sz="2000" spc="-56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piston</a:t>
            </a:r>
            <a:r>
              <a:rPr sz="2000" spc="-68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movements</a:t>
            </a:r>
            <a:r>
              <a:rPr sz="2000" spc="-49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over</a:t>
            </a:r>
            <a:r>
              <a:rPr sz="2000" spc="-23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two</a:t>
            </a:r>
            <a:r>
              <a:rPr sz="2000" spc="-6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revolutions </a:t>
            </a:r>
            <a:r>
              <a:rPr sz="2000" spc="-19" dirty="0">
                <a:latin typeface="+mj-lt"/>
                <a:cs typeface="Carlito"/>
              </a:rPr>
              <a:t>for</a:t>
            </a:r>
            <a:r>
              <a:rPr lang="en-US" sz="20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each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engine</a:t>
            </a:r>
            <a:r>
              <a:rPr sz="2000" spc="-94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cycle.</a:t>
            </a:r>
            <a:endParaRPr sz="2000" dirty="0">
              <a:latin typeface="+mj-lt"/>
              <a:cs typeface="Carlito"/>
            </a:endParaRPr>
          </a:p>
          <a:p>
            <a:pPr marL="267653" marR="82867" lvl="1" indent="-27623">
              <a:spcBef>
                <a:spcPts val="379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460375" algn="l"/>
              </a:tabLst>
            </a:pPr>
            <a:r>
              <a:rPr sz="2000" b="1" spc="-45" dirty="0">
                <a:solidFill>
                  <a:srgbClr val="0000FF"/>
                </a:solidFill>
                <a:latin typeface="+mj-lt"/>
                <a:cs typeface="Carlito"/>
              </a:rPr>
              <a:t>	Two-</a:t>
            </a:r>
            <a:r>
              <a:rPr sz="2000" b="1" spc="-26" dirty="0">
                <a:solidFill>
                  <a:srgbClr val="0000FF"/>
                </a:solidFill>
                <a:latin typeface="+mj-lt"/>
                <a:cs typeface="Carlito"/>
              </a:rPr>
              <a:t>stroke</a:t>
            </a:r>
            <a:r>
              <a:rPr sz="2000" spc="-26" dirty="0">
                <a:latin typeface="+mj-lt"/>
                <a:cs typeface="Carlito"/>
              </a:rPr>
              <a:t>:</a:t>
            </a:r>
            <a:r>
              <a:rPr sz="2000" spc="-75" dirty="0">
                <a:latin typeface="+mj-lt"/>
                <a:cs typeface="Carlito"/>
              </a:rPr>
              <a:t> </a:t>
            </a:r>
            <a:r>
              <a:rPr sz="2000" spc="-60" dirty="0">
                <a:latin typeface="+mj-lt"/>
                <a:cs typeface="Carlito"/>
              </a:rPr>
              <a:t>Two</a:t>
            </a:r>
            <a:r>
              <a:rPr sz="2000" spc="-53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piston</a:t>
            </a:r>
            <a:r>
              <a:rPr sz="2000" spc="-79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movements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over</a:t>
            </a:r>
            <a:r>
              <a:rPr sz="2000" spc="-23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one</a:t>
            </a:r>
            <a:r>
              <a:rPr sz="2000" spc="-26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revolution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spc="-30" dirty="0">
                <a:latin typeface="+mj-lt"/>
                <a:cs typeface="Carlito"/>
              </a:rPr>
              <a:t>for</a:t>
            </a:r>
            <a:r>
              <a:rPr sz="2000" spc="-191" dirty="0">
                <a:latin typeface="+mj-lt"/>
                <a:cs typeface="Carlito"/>
              </a:rPr>
              <a:t> </a:t>
            </a:r>
            <a:r>
              <a:rPr sz="2000" spc="-15" dirty="0">
                <a:latin typeface="+mj-lt"/>
                <a:cs typeface="Carlito"/>
              </a:rPr>
              <a:t>each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-71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cycle.</a:t>
            </a:r>
            <a:endParaRPr sz="2000" dirty="0">
              <a:latin typeface="+mj-lt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100"/>
              </a:spcBef>
            </a:pPr>
            <a:r>
              <a:rPr sz="3600" u="none" spc="-25" dirty="0">
                <a:latin typeface="+mj-lt"/>
              </a:rPr>
              <a:t>Internal</a:t>
            </a:r>
            <a:r>
              <a:rPr sz="3600" u="none" spc="-125" dirty="0">
                <a:latin typeface="+mj-lt"/>
              </a:rPr>
              <a:t> </a:t>
            </a:r>
            <a:r>
              <a:rPr sz="3600" u="none" spc="-20" dirty="0">
                <a:latin typeface="+mj-lt"/>
              </a:rPr>
              <a:t>Combustion</a:t>
            </a:r>
            <a:r>
              <a:rPr sz="3600" u="none" spc="-114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Engines</a:t>
            </a:r>
            <a:r>
              <a:rPr sz="3600" u="none" spc="-130" dirty="0">
                <a:latin typeface="+mj-lt"/>
              </a:rPr>
              <a:t> </a:t>
            </a:r>
            <a:r>
              <a:rPr sz="3600" u="none" dirty="0">
                <a:latin typeface="+mj-lt"/>
              </a:rPr>
              <a:t>-</a:t>
            </a:r>
            <a:r>
              <a:rPr sz="3600" u="none" spc="-6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Construction</a:t>
            </a:r>
            <a:endParaRPr sz="3600" dirty="0">
              <a:latin typeface="+mj-l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6C0368-0333-DD9C-8910-3DF74B126E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276350"/>
            <a:ext cx="3436302" cy="3048000"/>
          </a:xfrm>
          <a:prstGeom prst="rect">
            <a:avLst/>
          </a:prstGeom>
        </p:spPr>
      </p:pic>
      <p:pic>
        <p:nvPicPr>
          <p:cNvPr id="14" name="Picture 13" descr="Diagram of a car engine&#10;&#10;Description automatically generated">
            <a:extLst>
              <a:ext uri="{FF2B5EF4-FFF2-40B4-BE49-F238E27FC236}">
                <a16:creationId xmlns:a16="http://schemas.microsoft.com/office/drawing/2014/main" id="{B0BB6F4C-C62E-C685-55E6-FB293E0FE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25215"/>
            <a:ext cx="4772804" cy="323868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5D21786-D8BC-61DA-C61F-1BD10C76B4FF}"/>
              </a:ext>
            </a:extLst>
          </p:cNvPr>
          <p:cNvSpPr/>
          <p:nvPr/>
        </p:nvSpPr>
        <p:spPr>
          <a:xfrm>
            <a:off x="4953000" y="1047750"/>
            <a:ext cx="1905000" cy="1524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739D54-23FC-BB8A-0FDB-7746FFF191AB}"/>
              </a:ext>
            </a:extLst>
          </p:cNvPr>
          <p:cNvCxnSpPr>
            <a:stCxn id="15" idx="7"/>
          </p:cNvCxnSpPr>
          <p:nvPr/>
        </p:nvCxnSpPr>
        <p:spPr>
          <a:xfrm flipV="1">
            <a:off x="6579019" y="1047750"/>
            <a:ext cx="888581" cy="223185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E5BDC7-8F24-2B7E-8E74-9E3C1F20866C}"/>
              </a:ext>
            </a:extLst>
          </p:cNvPr>
          <p:cNvSpPr txBox="1"/>
          <p:nvPr/>
        </p:nvSpPr>
        <p:spPr>
          <a:xfrm>
            <a:off x="7459980" y="897793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Head block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D5F50C-A40B-1034-73BC-67C218E21A23}"/>
              </a:ext>
            </a:extLst>
          </p:cNvPr>
          <p:cNvSpPr/>
          <p:nvPr/>
        </p:nvSpPr>
        <p:spPr>
          <a:xfrm>
            <a:off x="4931462" y="2343150"/>
            <a:ext cx="1905000" cy="1143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089B53-058F-08E0-701D-148CA7EFD347}"/>
              </a:ext>
            </a:extLst>
          </p:cNvPr>
          <p:cNvCxnSpPr>
            <a:cxnSpLocks/>
          </p:cNvCxnSpPr>
          <p:nvPr/>
        </p:nvCxnSpPr>
        <p:spPr>
          <a:xfrm flipH="1">
            <a:off x="4781549" y="3023016"/>
            <a:ext cx="468951" cy="46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5F2C13A-A74A-1FD3-EA51-104CFDDD13FE}"/>
              </a:ext>
            </a:extLst>
          </p:cNvPr>
          <p:cNvSpPr/>
          <p:nvPr/>
        </p:nvSpPr>
        <p:spPr>
          <a:xfrm rot="694025">
            <a:off x="4953000" y="3386584"/>
            <a:ext cx="1905000" cy="8001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D38A23-0525-0937-F3D3-721B553CBA49}"/>
              </a:ext>
            </a:extLst>
          </p:cNvPr>
          <p:cNvSpPr txBox="1"/>
          <p:nvPr/>
        </p:nvSpPr>
        <p:spPr>
          <a:xfrm>
            <a:off x="6953131" y="4349827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Bottom Chamber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CB367B8-5609-983A-9ACE-058D661C47B3}"/>
              </a:ext>
            </a:extLst>
          </p:cNvPr>
          <p:cNvCxnSpPr>
            <a:cxnSpLocks/>
            <a:stCxn id="25" idx="5"/>
            <a:endCxn id="26" idx="1"/>
          </p:cNvCxnSpPr>
          <p:nvPr/>
        </p:nvCxnSpPr>
        <p:spPr>
          <a:xfrm>
            <a:off x="6508619" y="4198818"/>
            <a:ext cx="444512" cy="335675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  <p:bldP spid="18" grpId="1"/>
      <p:bldP spid="19" grpId="0" animBg="1"/>
      <p:bldP spid="19" grpId="1" animBg="1"/>
      <p:bldP spid="25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20</a:t>
            </a:fld>
            <a:endParaRPr spc="-25" dirty="0">
              <a:latin typeface="+mj-l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B8B423F-8406-9A51-1139-183F994B4344}"/>
              </a:ext>
            </a:extLst>
          </p:cNvPr>
          <p:cNvSpPr txBox="1"/>
          <p:nvPr/>
        </p:nvSpPr>
        <p:spPr>
          <a:xfrm>
            <a:off x="228600" y="878129"/>
            <a:ext cx="8839200" cy="390491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67653" indent="-258128">
              <a:spcBef>
                <a:spcPts val="450"/>
              </a:spcBef>
              <a:buFont typeface="Arial"/>
              <a:buChar char="•"/>
              <a:tabLst>
                <a:tab pos="267653" algn="l"/>
              </a:tabLst>
            </a:pPr>
            <a:r>
              <a:rPr lang="en-US" sz="2000" b="1" dirty="0">
                <a:solidFill>
                  <a:srgbClr val="C00000"/>
                </a:solidFill>
                <a:latin typeface="+mj-lt"/>
                <a:cs typeface="Carlito"/>
              </a:rPr>
              <a:t>The type of fuel </a:t>
            </a:r>
          </a:p>
          <a:p>
            <a:pPr marL="267653" marR="292894" indent="-27623" algn="just">
              <a:spcBef>
                <a:spcPts val="379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396875" algn="l"/>
              </a:tabLst>
            </a:pPr>
            <a:r>
              <a:rPr sz="2000" b="1" dirty="0">
                <a:solidFill>
                  <a:schemeClr val="tx1"/>
                </a:solidFill>
                <a:latin typeface="+mj-lt"/>
                <a:cs typeface="Carlito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rlito"/>
              </a:rPr>
              <a:t>Gasoline, Diesel or fuel oil, Gas (natural gas or methane), Liquefied petroleum gas (LPG): mainly propane, propylene, butane, and butylene</a:t>
            </a:r>
            <a:endParaRPr lang="en-US" sz="2000" b="1" dirty="0">
              <a:solidFill>
                <a:schemeClr val="tx1"/>
              </a:solidFill>
              <a:latin typeface="+mj-lt"/>
              <a:cs typeface="Carlito"/>
            </a:endParaRPr>
          </a:p>
          <a:p>
            <a:pPr marL="267653" marR="292894" lvl="1" indent="-27623" algn="just">
              <a:spcBef>
                <a:spcPts val="379"/>
              </a:spcBef>
              <a:buSzPct val="95833"/>
              <a:buFont typeface="Wingdings"/>
              <a:buChar char=""/>
              <a:tabLst>
                <a:tab pos="267653" algn="l"/>
                <a:tab pos="349568" algn="l"/>
                <a:tab pos="726281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Carlito"/>
              </a:rPr>
              <a:t> Alcohol (ethyl, methyl), Dual fuel (e.g. methane/diesel), Gasohol (e.g. 90% gasoline, 10% alcohol)</a:t>
            </a:r>
            <a:r>
              <a:rPr lang="en-US" sz="2000" spc="-8" dirty="0">
                <a:latin typeface="+mj-lt"/>
                <a:cs typeface="Carlito"/>
              </a:rPr>
              <a:t>compression.</a:t>
            </a:r>
          </a:p>
          <a:p>
            <a:pPr marL="267653" marR="292894" lvl="1" indent="-27623" algn="just">
              <a:spcBef>
                <a:spcPts val="379"/>
              </a:spcBef>
              <a:buSzPct val="95833"/>
              <a:buFont typeface="Wingdings"/>
              <a:buChar char=""/>
              <a:tabLst>
                <a:tab pos="267653" algn="l"/>
                <a:tab pos="349568" algn="l"/>
                <a:tab pos="726281" algn="l"/>
              </a:tabLst>
            </a:pPr>
            <a:r>
              <a:rPr lang="en-US" sz="2000" dirty="0">
                <a:latin typeface="+mj-lt"/>
              </a:rPr>
              <a:t> Biodiesel: cleaner-burning diesel fuel made from natural, renewable sources such as vegetable oils. </a:t>
            </a:r>
            <a:endParaRPr lang="en-US" sz="2000" dirty="0">
              <a:latin typeface="+mj-lt"/>
              <a:cs typeface="Carlito"/>
            </a:endParaRPr>
          </a:p>
          <a:p>
            <a:pPr marL="267653" indent="-258128">
              <a:spcBef>
                <a:spcPts val="600"/>
              </a:spcBef>
              <a:spcAft>
                <a:spcPts val="600"/>
              </a:spcAft>
              <a:buFont typeface="Arial"/>
              <a:buChar char="•"/>
              <a:tabLst>
                <a:tab pos="267653" algn="l"/>
              </a:tabLst>
            </a:pPr>
            <a:r>
              <a:rPr lang="en-US" sz="2000" b="1" dirty="0">
                <a:solidFill>
                  <a:srgbClr val="C00000"/>
                </a:solidFill>
                <a:latin typeface="+mj-lt"/>
                <a:cs typeface="Carlito"/>
              </a:rPr>
              <a:t>The cycle of operation </a:t>
            </a:r>
          </a:p>
          <a:p>
            <a:pPr marL="267653" marR="3810" lvl="1" indent="-27623">
              <a:spcBef>
                <a:spcPts val="371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396875" algn="l"/>
              </a:tabLst>
            </a:pPr>
            <a:r>
              <a:rPr sz="2000" b="1" spc="-23" dirty="0">
                <a:solidFill>
                  <a:schemeClr val="tx1"/>
                </a:solidFill>
                <a:latin typeface="+mj-lt"/>
                <a:cs typeface="Carlito"/>
              </a:rPr>
              <a:t>	</a:t>
            </a:r>
            <a:r>
              <a:rPr lang="en-US" sz="2000" spc="-23" dirty="0">
                <a:solidFill>
                  <a:schemeClr val="tx1"/>
                </a:solidFill>
                <a:latin typeface="+mj-lt"/>
                <a:cs typeface="Carlito"/>
              </a:rPr>
              <a:t>Otto cycle (also known as constant volume cycle) engine</a:t>
            </a:r>
          </a:p>
          <a:p>
            <a:pPr marL="267653" marR="3810" lvl="1" indent="-27623">
              <a:spcBef>
                <a:spcPts val="371"/>
              </a:spcBef>
              <a:buSzPct val="95833"/>
              <a:buFont typeface="Wingdings"/>
              <a:buChar char=""/>
              <a:tabLst>
                <a:tab pos="267653" algn="l"/>
                <a:tab pos="349568" algn="l"/>
                <a:tab pos="629126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 Diesel cycle (also known as constant pressure cycle) engines</a:t>
            </a:r>
          </a:p>
          <a:p>
            <a:pPr marL="267653" marR="3810" lvl="1" indent="-27623">
              <a:spcBef>
                <a:spcPts val="371"/>
              </a:spcBef>
              <a:buSzPct val="95833"/>
              <a:buFont typeface="Wingdings"/>
              <a:buChar char=""/>
              <a:tabLst>
                <a:tab pos="267653" algn="l"/>
                <a:tab pos="349568" algn="l"/>
                <a:tab pos="629126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 Dual combustion cycle (also known as semi-diesel cycle) engines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722" y="678654"/>
            <a:ext cx="6083935" cy="162052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Wingdings"/>
              <a:buChar char=""/>
              <a:tabLst>
                <a:tab pos="355600" algn="l"/>
              </a:tabLst>
            </a:pPr>
            <a:r>
              <a:rPr sz="2200" spc="-90" dirty="0">
                <a:solidFill>
                  <a:srgbClr val="C00000"/>
                </a:solidFill>
                <a:latin typeface="+mj-lt"/>
                <a:cs typeface="Carlito"/>
              </a:rPr>
              <a:t>Valve</a:t>
            </a:r>
            <a:r>
              <a:rPr sz="2200" spc="-12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+mj-lt"/>
                <a:cs typeface="Carlito"/>
              </a:rPr>
              <a:t>location</a:t>
            </a:r>
            <a:endParaRPr sz="2200">
              <a:latin typeface="+mj-lt"/>
              <a:cs typeface="Carlito"/>
            </a:endParaRPr>
          </a:p>
          <a:p>
            <a:pPr marL="499745" lvl="1" indent="-361950">
              <a:lnSpc>
                <a:spcPct val="100000"/>
              </a:lnSpc>
              <a:spcBef>
                <a:spcPts val="495"/>
              </a:spcBef>
              <a:buAutoNum type="alphaLcParenBoth"/>
              <a:tabLst>
                <a:tab pos="499745" algn="l"/>
              </a:tabLst>
            </a:pPr>
            <a:r>
              <a:rPr sz="2200" spc="-85" dirty="0">
                <a:latin typeface="+mj-lt"/>
                <a:cs typeface="Carlito"/>
              </a:rPr>
              <a:t>Valves</a:t>
            </a:r>
            <a:r>
              <a:rPr sz="2200" spc="-6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in</a:t>
            </a:r>
            <a:r>
              <a:rPr sz="2200" spc="-20" dirty="0">
                <a:latin typeface="+mj-lt"/>
                <a:cs typeface="Carlito"/>
              </a:rPr>
              <a:t> head</a:t>
            </a:r>
            <a:endParaRPr sz="2200">
              <a:latin typeface="+mj-lt"/>
              <a:cs typeface="Carlito"/>
            </a:endParaRPr>
          </a:p>
          <a:p>
            <a:pPr marL="515620" lvl="1" indent="-377825">
              <a:lnSpc>
                <a:spcPct val="100000"/>
              </a:lnSpc>
              <a:spcBef>
                <a:spcPts val="505"/>
              </a:spcBef>
              <a:buAutoNum type="alphaLcParenBoth"/>
              <a:tabLst>
                <a:tab pos="515620" algn="l"/>
              </a:tabLst>
            </a:pPr>
            <a:r>
              <a:rPr sz="2200" spc="-75" dirty="0">
                <a:latin typeface="+mj-lt"/>
                <a:cs typeface="Carlito"/>
              </a:rPr>
              <a:t>Valves</a:t>
            </a:r>
            <a:r>
              <a:rPr sz="2200" spc="-125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in</a:t>
            </a:r>
            <a:r>
              <a:rPr sz="2200" spc="-55" dirty="0">
                <a:latin typeface="+mj-lt"/>
                <a:cs typeface="Carlito"/>
              </a:rPr>
              <a:t> </a:t>
            </a:r>
            <a:r>
              <a:rPr sz="2200" spc="-20" dirty="0">
                <a:latin typeface="+mj-lt"/>
                <a:cs typeface="Carlito"/>
              </a:rPr>
              <a:t>block</a:t>
            </a:r>
            <a:endParaRPr sz="2200">
              <a:latin typeface="+mj-lt"/>
              <a:cs typeface="Carlito"/>
            </a:endParaRPr>
          </a:p>
          <a:p>
            <a:pPr marL="484505" lvl="1" indent="-346710">
              <a:lnSpc>
                <a:spcPct val="100000"/>
              </a:lnSpc>
              <a:spcBef>
                <a:spcPts val="505"/>
              </a:spcBef>
              <a:buAutoNum type="alphaLcParenBoth"/>
              <a:tabLst>
                <a:tab pos="484505" algn="l"/>
              </a:tabLst>
            </a:pPr>
            <a:r>
              <a:rPr sz="2200" dirty="0">
                <a:latin typeface="+mj-lt"/>
                <a:cs typeface="Carlito"/>
              </a:rPr>
              <a:t>One</a:t>
            </a:r>
            <a:r>
              <a:rPr sz="2200" spc="-10" dirty="0">
                <a:latin typeface="+mj-lt"/>
                <a:cs typeface="Carlito"/>
              </a:rPr>
              <a:t> </a:t>
            </a:r>
            <a:r>
              <a:rPr sz="2200" spc="-25" dirty="0">
                <a:latin typeface="+mj-lt"/>
                <a:cs typeface="Carlito"/>
              </a:rPr>
              <a:t>valve</a:t>
            </a:r>
            <a:r>
              <a:rPr sz="2200" spc="-95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in</a:t>
            </a:r>
            <a:r>
              <a:rPr sz="2200" spc="-35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head</a:t>
            </a:r>
            <a:r>
              <a:rPr sz="2200" spc="-4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and</a:t>
            </a:r>
            <a:r>
              <a:rPr sz="2200" spc="-7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one</a:t>
            </a:r>
            <a:r>
              <a:rPr sz="2200" spc="-4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in</a:t>
            </a:r>
            <a:r>
              <a:rPr sz="2200" spc="-3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block</a:t>
            </a:r>
            <a:r>
              <a:rPr sz="2200" spc="-25" dirty="0">
                <a:latin typeface="+mj-lt"/>
                <a:cs typeface="Carlito"/>
              </a:rPr>
              <a:t> (less</a:t>
            </a:r>
            <a:r>
              <a:rPr sz="2200" spc="-185" dirty="0">
                <a:latin typeface="+mj-lt"/>
                <a:cs typeface="Carlito"/>
              </a:rPr>
              <a:t> </a:t>
            </a:r>
            <a:r>
              <a:rPr sz="2200" spc="-10" dirty="0">
                <a:latin typeface="+mj-lt"/>
                <a:cs typeface="Carlito"/>
              </a:rPr>
              <a:t>common)</a:t>
            </a:r>
            <a:endParaRPr sz="2200">
              <a:latin typeface="+mj-lt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372" y="2304288"/>
            <a:ext cx="6714744" cy="17678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21</a:t>
            </a:fld>
            <a:endParaRPr spc="-25" dirty="0">
              <a:latin typeface="+mj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22</a:t>
            </a:fld>
            <a:endParaRPr spc="-25" dirty="0">
              <a:latin typeface="+mj-l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A415D93-2CB6-F241-23A7-025AA803B073}"/>
              </a:ext>
            </a:extLst>
          </p:cNvPr>
          <p:cNvSpPr txBox="1"/>
          <p:nvPr/>
        </p:nvSpPr>
        <p:spPr>
          <a:xfrm>
            <a:off x="486729" y="1570832"/>
            <a:ext cx="1072515" cy="311143"/>
          </a:xfrm>
          <a:prstGeom prst="rect">
            <a:avLst/>
          </a:prstGeom>
        </p:spPr>
        <p:txBody>
          <a:bodyPr vert="horz" wrap="square" lIns="0" tIns="56674" rIns="0" bIns="0" rtlCol="0">
            <a:spAutoFit/>
          </a:bodyPr>
          <a:lstStyle/>
          <a:p>
            <a:pPr marL="258604" indent="-240030">
              <a:spcBef>
                <a:spcPts val="446"/>
              </a:spcBef>
              <a:buFont typeface="Arial"/>
              <a:buChar char="•"/>
              <a:tabLst>
                <a:tab pos="258604" algn="l"/>
              </a:tabLst>
            </a:pPr>
            <a:r>
              <a:rPr sz="1650" b="1" spc="-8" dirty="0">
                <a:solidFill>
                  <a:srgbClr val="C00000"/>
                </a:solidFill>
                <a:latin typeface="+mj-lt"/>
                <a:cs typeface="Carlito"/>
              </a:rPr>
              <a:t>Desig</a:t>
            </a:r>
            <a:r>
              <a:rPr lang="en-US" sz="1650" b="1" spc="-8" dirty="0">
                <a:solidFill>
                  <a:srgbClr val="C00000"/>
                </a:solidFill>
                <a:latin typeface="+mj-lt"/>
                <a:cs typeface="Carlito"/>
              </a:rPr>
              <a:t>n</a:t>
            </a:r>
            <a:endParaRPr sz="1650" b="1" dirty="0">
              <a:latin typeface="+mj-lt"/>
              <a:cs typeface="Carlito"/>
            </a:endParaRPr>
          </a:p>
        </p:txBody>
      </p:sp>
      <p:pic>
        <p:nvPicPr>
          <p:cNvPr id="9" name="Picture 8" descr="A diagram of a car engine&#10;&#10;Description automatically generated">
            <a:extLst>
              <a:ext uri="{FF2B5EF4-FFF2-40B4-BE49-F238E27FC236}">
                <a16:creationId xmlns:a16="http://schemas.microsoft.com/office/drawing/2014/main" id="{55A0EE1C-D1A4-E553-07F3-1054137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86" y="792954"/>
            <a:ext cx="1383030" cy="1844040"/>
          </a:xfrm>
          <a:prstGeom prst="rect">
            <a:avLst/>
          </a:prstGeom>
        </p:spPr>
      </p:pic>
      <p:pic>
        <p:nvPicPr>
          <p:cNvPr id="10" name="Picture 9" descr="A diagram of a colorful eye&#10;&#10;Description automatically generated with medium confidence">
            <a:extLst>
              <a:ext uri="{FF2B5EF4-FFF2-40B4-BE49-F238E27FC236}">
                <a16:creationId xmlns:a16="http://schemas.microsoft.com/office/drawing/2014/main" id="{C3A37A20-3930-5F28-6D3E-7DF174AB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804384"/>
            <a:ext cx="1365885" cy="1821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F8149B-3532-2C29-94F9-33108C22C23F}"/>
              </a:ext>
            </a:extLst>
          </p:cNvPr>
          <p:cNvSpPr txBox="1"/>
          <p:nvPr/>
        </p:nvSpPr>
        <p:spPr>
          <a:xfrm>
            <a:off x="388620" y="2949797"/>
            <a:ext cx="6393180" cy="1936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653" indent="-258128">
              <a:spcBef>
                <a:spcPts val="900"/>
              </a:spcBef>
              <a:buFont typeface="Arial"/>
              <a:buChar char="•"/>
              <a:tabLst>
                <a:tab pos="267653" algn="l"/>
              </a:tabLst>
            </a:pPr>
            <a:r>
              <a:rPr lang="en-US" sz="1650" b="1" dirty="0">
                <a:solidFill>
                  <a:srgbClr val="C00000"/>
                </a:solidFill>
                <a:latin typeface="+mj-lt"/>
                <a:cs typeface="Carlito"/>
              </a:rPr>
              <a:t>Number</a:t>
            </a:r>
            <a:r>
              <a:rPr lang="en-US" sz="1650" b="1" spc="-68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b="1" spc="-8" dirty="0">
                <a:solidFill>
                  <a:srgbClr val="C00000"/>
                </a:solidFill>
                <a:latin typeface="+mj-lt"/>
                <a:cs typeface="Carlito"/>
              </a:rPr>
              <a:t>of</a:t>
            </a:r>
            <a:r>
              <a:rPr lang="en-US" sz="1650" b="1" spc="-86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b="1" spc="-8" dirty="0">
                <a:solidFill>
                  <a:srgbClr val="C00000"/>
                </a:solidFill>
                <a:latin typeface="+mj-lt"/>
                <a:cs typeface="Carlito"/>
              </a:rPr>
              <a:t>cylinders</a:t>
            </a:r>
            <a:endParaRPr lang="en-US" sz="1650" b="1" dirty="0">
              <a:latin typeface="+mj-lt"/>
              <a:cs typeface="Carlito"/>
            </a:endParaRPr>
          </a:p>
          <a:p>
            <a:pPr marL="545783" lvl="1" indent="-289560">
              <a:spcBef>
                <a:spcPts val="379"/>
              </a:spcBef>
              <a:buAutoNum type="alphaLcParenBoth"/>
              <a:tabLst>
                <a:tab pos="545783" algn="l"/>
              </a:tabLst>
            </a:pPr>
            <a:r>
              <a:rPr lang="en-US" sz="1650" spc="-8" dirty="0">
                <a:latin typeface="+mj-lt"/>
                <a:cs typeface="Carlito"/>
              </a:rPr>
              <a:t>Single</a:t>
            </a:r>
            <a:r>
              <a:rPr lang="en-US" sz="1650" spc="-60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cylinder</a:t>
            </a:r>
            <a:r>
              <a:rPr lang="en-US" sz="1650" spc="-45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engines</a:t>
            </a:r>
            <a:r>
              <a:rPr lang="en-US" sz="1650" spc="-45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(e.g.</a:t>
            </a:r>
            <a:r>
              <a:rPr lang="en-US" sz="1650" spc="-233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lawnmowers),</a:t>
            </a:r>
            <a:endParaRPr lang="en-US" sz="1650" dirty="0">
              <a:latin typeface="+mj-lt"/>
              <a:cs typeface="Carlito"/>
            </a:endParaRPr>
          </a:p>
          <a:p>
            <a:pPr marL="545783" lvl="1" indent="-289560">
              <a:spcBef>
                <a:spcPts val="379"/>
              </a:spcBef>
              <a:buAutoNum type="alphaLcParenBoth"/>
              <a:tabLst>
                <a:tab pos="545783" algn="l"/>
              </a:tabLst>
            </a:pPr>
            <a:r>
              <a:rPr lang="en-US" sz="1650" spc="-15" dirty="0">
                <a:latin typeface="+mj-lt"/>
                <a:cs typeface="Carlito"/>
              </a:rPr>
              <a:t>Multi-</a:t>
            </a:r>
            <a:r>
              <a:rPr lang="en-US" sz="1650" spc="-19" dirty="0">
                <a:latin typeface="+mj-lt"/>
                <a:cs typeface="Carlito"/>
              </a:rPr>
              <a:t>cylinder</a:t>
            </a:r>
            <a:r>
              <a:rPr lang="en-US" sz="1650" spc="-68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engines.</a:t>
            </a:r>
            <a:endParaRPr lang="en-US" sz="1650" dirty="0">
              <a:latin typeface="+mj-lt"/>
              <a:cs typeface="Carlito"/>
            </a:endParaRPr>
          </a:p>
          <a:p>
            <a:pPr marL="258604" indent="-240030">
              <a:spcBef>
                <a:spcPts val="900"/>
              </a:spcBef>
              <a:buFont typeface="Arial"/>
              <a:buChar char="•"/>
              <a:tabLst>
                <a:tab pos="258604" algn="l"/>
              </a:tabLst>
            </a:pPr>
            <a:r>
              <a:rPr lang="en-US" sz="1650" b="1" dirty="0">
                <a:solidFill>
                  <a:srgbClr val="C00000"/>
                </a:solidFill>
                <a:latin typeface="+mj-lt"/>
                <a:cs typeface="Carlito"/>
              </a:rPr>
              <a:t>The</a:t>
            </a:r>
            <a:r>
              <a:rPr lang="en-US" sz="1650" b="1" spc="19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b="1" spc="-15" dirty="0">
                <a:solidFill>
                  <a:srgbClr val="C00000"/>
                </a:solidFill>
                <a:latin typeface="+mj-lt"/>
                <a:cs typeface="Carlito"/>
              </a:rPr>
              <a:t>cooling</a:t>
            </a:r>
            <a:r>
              <a:rPr lang="en-US" sz="1650" b="1" spc="-16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b="1" spc="-8" dirty="0">
                <a:solidFill>
                  <a:srgbClr val="C00000"/>
                </a:solidFill>
                <a:latin typeface="+mj-lt"/>
                <a:cs typeface="Carlito"/>
              </a:rPr>
              <a:t>system</a:t>
            </a:r>
            <a:endParaRPr lang="en-US" sz="1650" b="1" dirty="0">
              <a:latin typeface="+mj-lt"/>
              <a:cs typeface="Carlito"/>
            </a:endParaRPr>
          </a:p>
          <a:p>
            <a:pPr marL="593408" lvl="1" indent="-289084">
              <a:spcBef>
                <a:spcPts val="371"/>
              </a:spcBef>
              <a:buAutoNum type="alphaLcParenBoth"/>
              <a:tabLst>
                <a:tab pos="593408" algn="l"/>
                <a:tab pos="2225993" algn="l"/>
              </a:tabLst>
            </a:pPr>
            <a:r>
              <a:rPr lang="en-US" sz="1650" dirty="0">
                <a:latin typeface="+mj-lt"/>
                <a:cs typeface="Carlito"/>
              </a:rPr>
              <a:t>Air</a:t>
            </a:r>
            <a:r>
              <a:rPr lang="en-US" sz="1650" spc="-34" dirty="0">
                <a:latin typeface="+mj-lt"/>
                <a:cs typeface="Carlito"/>
              </a:rPr>
              <a:t> </a:t>
            </a:r>
            <a:r>
              <a:rPr lang="en-US" sz="1650" spc="-15" dirty="0">
                <a:latin typeface="+mj-lt"/>
                <a:cs typeface="Carlito"/>
              </a:rPr>
              <a:t>cooled</a:t>
            </a:r>
            <a:r>
              <a:rPr lang="en-US" sz="1650" spc="-68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engine,</a:t>
            </a:r>
            <a:r>
              <a:rPr lang="en-US" sz="1650" dirty="0">
                <a:latin typeface="+mj-lt"/>
                <a:cs typeface="Carlito"/>
              </a:rPr>
              <a:t>	(b)</a:t>
            </a:r>
            <a:r>
              <a:rPr lang="en-US" sz="1650" spc="-19" dirty="0">
                <a:latin typeface="+mj-lt"/>
                <a:cs typeface="Carlito"/>
              </a:rPr>
              <a:t> </a:t>
            </a:r>
            <a:r>
              <a:rPr lang="en-US" sz="1650" spc="-71" dirty="0">
                <a:latin typeface="+mj-lt"/>
                <a:cs typeface="Carlito"/>
              </a:rPr>
              <a:t>Water</a:t>
            </a:r>
            <a:r>
              <a:rPr lang="en-US" sz="1650" spc="-34" dirty="0">
                <a:latin typeface="+mj-lt"/>
                <a:cs typeface="Carlito"/>
              </a:rPr>
              <a:t> </a:t>
            </a:r>
            <a:r>
              <a:rPr lang="en-US" sz="1650" spc="-19" dirty="0">
                <a:latin typeface="+mj-lt"/>
                <a:cs typeface="Carlito"/>
              </a:rPr>
              <a:t>cooled</a:t>
            </a:r>
            <a:r>
              <a:rPr lang="en-US" sz="1650" spc="-206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engine,</a:t>
            </a:r>
            <a:endParaRPr lang="en-US" sz="1650" dirty="0">
              <a:latin typeface="+mj-lt"/>
              <a:cs typeface="Carlito"/>
            </a:endParaRPr>
          </a:p>
          <a:p>
            <a:pPr marL="304324">
              <a:spcBef>
                <a:spcPts val="379"/>
              </a:spcBef>
            </a:pPr>
            <a:r>
              <a:rPr lang="en-US" sz="1650" dirty="0">
                <a:latin typeface="+mj-lt"/>
                <a:cs typeface="Carlito"/>
              </a:rPr>
              <a:t>(c)</a:t>
            </a:r>
            <a:r>
              <a:rPr lang="en-US" sz="1650" spc="-11" dirty="0">
                <a:latin typeface="+mj-lt"/>
                <a:cs typeface="Carlito"/>
              </a:rPr>
              <a:t> </a:t>
            </a:r>
            <a:r>
              <a:rPr lang="en-US" sz="1650" spc="-56" dirty="0">
                <a:latin typeface="+mj-lt"/>
                <a:cs typeface="Carlito"/>
              </a:rPr>
              <a:t>Evaporative</a:t>
            </a:r>
            <a:r>
              <a:rPr lang="en-US" sz="1650" spc="-68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cooling engines</a:t>
            </a:r>
            <a:endParaRPr lang="en-US" sz="1650" dirty="0">
              <a:latin typeface="+mj-lt"/>
              <a:cs typeface="Carli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1C4D9-59B3-F02A-B827-EFF3D23848E0}"/>
              </a:ext>
            </a:extLst>
          </p:cNvPr>
          <p:cNvSpPr txBox="1"/>
          <p:nvPr/>
        </p:nvSpPr>
        <p:spPr>
          <a:xfrm>
            <a:off x="2085023" y="2563705"/>
            <a:ext cx="1163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8" dirty="0">
                <a:latin typeface="+mj-lt"/>
                <a:cs typeface="Carlito"/>
              </a:rPr>
              <a:t>Reciprocating</a:t>
            </a:r>
            <a:endParaRPr lang="en-US" sz="1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FE88C-C24D-0D52-7405-5D42A5059A39}"/>
              </a:ext>
            </a:extLst>
          </p:cNvPr>
          <p:cNvSpPr txBox="1"/>
          <p:nvPr/>
        </p:nvSpPr>
        <p:spPr>
          <a:xfrm>
            <a:off x="4572000" y="2564178"/>
            <a:ext cx="712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8" dirty="0">
                <a:latin typeface="+mj-lt"/>
                <a:cs typeface="Carlito"/>
              </a:rPr>
              <a:t>Rotary</a:t>
            </a:r>
            <a:endParaRPr lang="en-US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3AF41-1A49-5562-DA79-B7B86B0EA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 of a multi-point injection&#10;&#10;Description automatically generated">
            <a:extLst>
              <a:ext uri="{FF2B5EF4-FFF2-40B4-BE49-F238E27FC236}">
                <a16:creationId xmlns:a16="http://schemas.microsoft.com/office/drawing/2014/main" id="{35781367-DDD1-BD95-8DE8-C1BBBCA40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7778" r="12347"/>
          <a:stretch/>
        </p:blipFill>
        <p:spPr>
          <a:xfrm>
            <a:off x="3483886" y="2963903"/>
            <a:ext cx="2595325" cy="179145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1CEDA362-7FD2-447F-1182-E10791FBD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73FB8FC-9056-E574-BA64-26B254BCAEA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3655C6C-579B-1503-AC2F-F15A55B737A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23</a:t>
            </a:fld>
            <a:endParaRPr spc="-25" dirty="0">
              <a:latin typeface="+mj-lt"/>
            </a:endParaRPr>
          </a:p>
        </p:txBody>
      </p:sp>
      <p:pic>
        <p:nvPicPr>
          <p:cNvPr id="3" name="Picture 2" descr="Diagram of a single point fuel injection&#10;&#10;Description automatically generated">
            <a:extLst>
              <a:ext uri="{FF2B5EF4-FFF2-40B4-BE49-F238E27FC236}">
                <a16:creationId xmlns:a16="http://schemas.microsoft.com/office/drawing/2014/main" id="{14894CDF-AB64-818F-A85F-D61E2C5C6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36"/>
          <a:stretch/>
        </p:blipFill>
        <p:spPr>
          <a:xfrm>
            <a:off x="6098710" y="1085867"/>
            <a:ext cx="2731345" cy="185821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0D9650F5-38FB-08EE-AE05-A76C4774C8AD}"/>
              </a:ext>
            </a:extLst>
          </p:cNvPr>
          <p:cNvSpPr txBox="1"/>
          <p:nvPr/>
        </p:nvSpPr>
        <p:spPr>
          <a:xfrm>
            <a:off x="218598" y="696574"/>
            <a:ext cx="4562951" cy="311143"/>
          </a:xfrm>
          <a:prstGeom prst="rect">
            <a:avLst/>
          </a:prstGeom>
        </p:spPr>
        <p:txBody>
          <a:bodyPr vert="horz" wrap="square" lIns="0" tIns="56674" rIns="0" bIns="0" rtlCol="0">
            <a:spAutoFit/>
          </a:bodyPr>
          <a:lstStyle/>
          <a:p>
            <a:pPr marL="295275" indent="-285750">
              <a:spcBef>
                <a:spcPts val="446"/>
              </a:spcBef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sz="1650" b="1" spc="-68" dirty="0">
                <a:solidFill>
                  <a:srgbClr val="C00000"/>
                </a:solidFill>
                <a:latin typeface="+mj-lt"/>
                <a:cs typeface="Carlito"/>
              </a:rPr>
              <a:t>Method of Fuel Injection</a:t>
            </a:r>
            <a:endParaRPr sz="1650" b="1" dirty="0">
              <a:latin typeface="+mj-lt"/>
              <a:cs typeface="Carlito"/>
            </a:endParaRPr>
          </a:p>
        </p:txBody>
      </p:sp>
      <p:pic>
        <p:nvPicPr>
          <p:cNvPr id="5" name="Picture 4" descr="Diagram of a mechanical device with text&#10;&#10;Description automatically generated">
            <a:extLst>
              <a:ext uri="{FF2B5EF4-FFF2-40B4-BE49-F238E27FC236}">
                <a16:creationId xmlns:a16="http://schemas.microsoft.com/office/drawing/2014/main" id="{6A631EB9-4687-1E45-E066-39464D900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81" y="1239754"/>
            <a:ext cx="1791335" cy="1858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0A0E5-EE6A-D47B-4FF1-582523AAC309}"/>
              </a:ext>
            </a:extLst>
          </p:cNvPr>
          <p:cNvSpPr txBox="1"/>
          <p:nvPr/>
        </p:nvSpPr>
        <p:spPr>
          <a:xfrm>
            <a:off x="515827" y="2014972"/>
            <a:ext cx="140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346" lvl="1">
              <a:spcBef>
                <a:spcPts val="371"/>
              </a:spcBef>
              <a:tabLst>
                <a:tab pos="374809" algn="l"/>
              </a:tabLst>
            </a:pPr>
            <a:r>
              <a:rPr lang="en-US" sz="1400" spc="-64" dirty="0">
                <a:latin typeface="+mj-lt"/>
                <a:cs typeface="Carlito"/>
              </a:rPr>
              <a:t>Carburetor</a:t>
            </a:r>
            <a:endParaRPr lang="en-US" sz="1400" dirty="0">
              <a:latin typeface="+mj-lt"/>
              <a:cs typeface="Carli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9DC175-854B-E03E-FF87-AB44D80AB93F}"/>
              </a:ext>
            </a:extLst>
          </p:cNvPr>
          <p:cNvSpPr txBox="1"/>
          <p:nvPr/>
        </p:nvSpPr>
        <p:spPr>
          <a:xfrm>
            <a:off x="3962400" y="2014970"/>
            <a:ext cx="2200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346" lvl="1" algn="ctr">
              <a:spcBef>
                <a:spcPts val="371"/>
              </a:spcBef>
              <a:tabLst>
                <a:tab pos="374809" algn="l"/>
              </a:tabLst>
            </a:pPr>
            <a:r>
              <a:rPr lang="en-US" sz="1400" spc="-64" dirty="0">
                <a:latin typeface="+mj-lt"/>
                <a:cs typeface="Carlito"/>
              </a:rPr>
              <a:t>Throttle body Fuel Injection</a:t>
            </a:r>
            <a:endParaRPr lang="en-US" sz="1400" dirty="0">
              <a:latin typeface="+mj-lt"/>
              <a:cs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4F5FB-41E8-40DF-FBEF-4F21955ED415}"/>
              </a:ext>
            </a:extLst>
          </p:cNvPr>
          <p:cNvSpPr txBox="1"/>
          <p:nvPr/>
        </p:nvSpPr>
        <p:spPr>
          <a:xfrm>
            <a:off x="1491712" y="3951331"/>
            <a:ext cx="1992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346" lvl="1">
              <a:spcBef>
                <a:spcPts val="371"/>
              </a:spcBef>
              <a:tabLst>
                <a:tab pos="374809" algn="l"/>
              </a:tabLst>
            </a:pPr>
            <a:r>
              <a:rPr lang="en-US" sz="1400" spc="-64" dirty="0">
                <a:latin typeface="+mj-lt"/>
                <a:cs typeface="Carlito"/>
              </a:rPr>
              <a:t>Multi port Fuel Injection</a:t>
            </a:r>
            <a:endParaRPr lang="en-US" sz="1400" dirty="0">
              <a:latin typeface="+mj-lt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5819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24</a:t>
            </a:fld>
            <a:endParaRPr spc="-25" dirty="0">
              <a:latin typeface="+mj-l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F4FD099A-F4EE-DAF1-5F49-37DCB886F143}"/>
              </a:ext>
            </a:extLst>
          </p:cNvPr>
          <p:cNvSpPr txBox="1"/>
          <p:nvPr/>
        </p:nvSpPr>
        <p:spPr>
          <a:xfrm>
            <a:off x="162078" y="777798"/>
            <a:ext cx="6695922" cy="615874"/>
          </a:xfrm>
          <a:prstGeom prst="rect">
            <a:avLst/>
          </a:prstGeom>
        </p:spPr>
        <p:txBody>
          <a:bodyPr vert="horz" wrap="square" lIns="0" tIns="56198" rIns="0" bIns="0" rtlCol="0">
            <a:spAutoFit/>
          </a:bodyPr>
          <a:lstStyle/>
          <a:p>
            <a:pPr marL="247174" indent="-237649">
              <a:spcBef>
                <a:spcPts val="443"/>
              </a:spcBef>
              <a:buFont typeface="Arial"/>
              <a:buChar char="•"/>
              <a:tabLst>
                <a:tab pos="247174" algn="l"/>
              </a:tabLst>
            </a:pPr>
            <a:r>
              <a:rPr sz="1650" b="1" spc="-26" dirty="0">
                <a:solidFill>
                  <a:srgbClr val="C00000"/>
                </a:solidFill>
                <a:latin typeface="Carlito"/>
                <a:cs typeface="Carlito"/>
              </a:rPr>
              <a:t>Arrangement </a:t>
            </a:r>
            <a:r>
              <a:rPr sz="1650" b="1" dirty="0">
                <a:solidFill>
                  <a:srgbClr val="C00000"/>
                </a:solidFill>
                <a:latin typeface="Carlito"/>
                <a:cs typeface="Carlito"/>
              </a:rPr>
              <a:t>of</a:t>
            </a:r>
            <a:r>
              <a:rPr sz="1650" b="1" spc="-56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1650" b="1" spc="-8" dirty="0">
                <a:solidFill>
                  <a:srgbClr val="C00000"/>
                </a:solidFill>
                <a:latin typeface="Carlito"/>
                <a:cs typeface="Carlito"/>
              </a:rPr>
              <a:t>cylinders:</a:t>
            </a:r>
            <a:endParaRPr sz="1650" dirty="0">
              <a:latin typeface="Carlito"/>
              <a:cs typeface="Carlito"/>
            </a:endParaRPr>
          </a:p>
          <a:p>
            <a:pPr marL="9525">
              <a:spcBef>
                <a:spcPts val="371"/>
              </a:spcBef>
            </a:pPr>
            <a:r>
              <a:rPr lang="en-US" sz="1650" spc="-8" dirty="0">
                <a:solidFill>
                  <a:srgbClr val="C00000"/>
                </a:solidFill>
                <a:latin typeface="Carlito"/>
                <a:cs typeface="Carlito"/>
              </a:rPr>
              <a:t>          </a:t>
            </a:r>
            <a:r>
              <a:rPr lang="en-US" sz="1650" spc="-26" dirty="0">
                <a:latin typeface="Carlito"/>
                <a:cs typeface="Carlito"/>
              </a:rPr>
              <a:t>                </a:t>
            </a:r>
            <a:endParaRPr sz="1650" dirty="0">
              <a:latin typeface="Carlito"/>
              <a:cs typeface="Carlito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3A0DF97-4E76-B1DB-8E8F-A244845B1F0D}"/>
              </a:ext>
            </a:extLst>
          </p:cNvPr>
          <p:cNvSpPr txBox="1"/>
          <p:nvPr/>
        </p:nvSpPr>
        <p:spPr>
          <a:xfrm>
            <a:off x="345558" y="3325939"/>
            <a:ext cx="3233661" cy="130436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algn="ctr">
              <a:spcBef>
                <a:spcPts val="71"/>
              </a:spcBef>
              <a:tabLst>
                <a:tab pos="385286" algn="l"/>
              </a:tabLst>
            </a:pPr>
            <a:r>
              <a:rPr sz="1650" spc="-75" dirty="0">
                <a:solidFill>
                  <a:srgbClr val="C00000"/>
                </a:solidFill>
                <a:latin typeface="+mj-lt"/>
                <a:cs typeface="Carlito"/>
              </a:rPr>
              <a:t>V:</a:t>
            </a:r>
            <a:r>
              <a:rPr sz="1650" spc="-6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endParaRPr lang="en-US" sz="1650" spc="-60" dirty="0">
              <a:solidFill>
                <a:srgbClr val="C00000"/>
              </a:solidFill>
              <a:latin typeface="+mj-lt"/>
              <a:cs typeface="Carlito"/>
            </a:endParaRPr>
          </a:p>
          <a:p>
            <a:pPr marL="9525" algn="ctr">
              <a:spcBef>
                <a:spcPts val="71"/>
              </a:spcBef>
              <a:tabLst>
                <a:tab pos="385286" algn="l"/>
              </a:tabLst>
            </a:pPr>
            <a:r>
              <a:rPr sz="1650" dirty="0">
                <a:latin typeface="+mj-lt"/>
                <a:cs typeface="Carlito"/>
              </a:rPr>
              <a:t>two</a:t>
            </a:r>
            <a:r>
              <a:rPr sz="1650" spc="-49" dirty="0">
                <a:latin typeface="+mj-lt"/>
                <a:cs typeface="Carlito"/>
              </a:rPr>
              <a:t> </a:t>
            </a:r>
            <a:r>
              <a:rPr sz="1650" spc="-15" dirty="0">
                <a:latin typeface="+mj-lt"/>
                <a:cs typeface="Carlito"/>
              </a:rPr>
              <a:t>banks</a:t>
            </a:r>
            <a:r>
              <a:rPr sz="1650" spc="-38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of</a:t>
            </a:r>
            <a:r>
              <a:rPr sz="1650" spc="-34" dirty="0">
                <a:latin typeface="+mj-lt"/>
                <a:cs typeface="Carlito"/>
              </a:rPr>
              <a:t> </a:t>
            </a:r>
            <a:r>
              <a:rPr sz="1650" spc="-23" dirty="0">
                <a:latin typeface="+mj-lt"/>
                <a:cs typeface="Carlito"/>
              </a:rPr>
              <a:t>cylinders</a:t>
            </a:r>
            <a:r>
              <a:rPr sz="1650" spc="-38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at</a:t>
            </a:r>
            <a:r>
              <a:rPr sz="1650" spc="-64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an</a:t>
            </a:r>
            <a:r>
              <a:rPr sz="1650" spc="-45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angle</a:t>
            </a:r>
            <a:r>
              <a:rPr sz="1650" spc="-41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with</a:t>
            </a:r>
            <a:r>
              <a:rPr sz="1650" spc="-83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each</a:t>
            </a:r>
            <a:r>
              <a:rPr sz="1650" spc="-53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other</a:t>
            </a:r>
            <a:r>
              <a:rPr sz="1650" spc="-71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along</a:t>
            </a:r>
            <a:r>
              <a:rPr sz="1650" spc="-83" dirty="0">
                <a:latin typeface="+mj-lt"/>
                <a:cs typeface="Carlito"/>
              </a:rPr>
              <a:t> </a:t>
            </a:r>
            <a:r>
              <a:rPr sz="1650" spc="-38" dirty="0">
                <a:latin typeface="+mj-lt"/>
                <a:cs typeface="Carlito"/>
              </a:rPr>
              <a:t>a</a:t>
            </a:r>
            <a:r>
              <a:rPr lang="en-US" sz="1650" spc="-38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single </a:t>
            </a:r>
            <a:r>
              <a:rPr lang="en-US" sz="1650" spc="-26" dirty="0">
                <a:latin typeface="+mj-lt"/>
                <a:cs typeface="Carlito"/>
              </a:rPr>
              <a:t>crankshaft,</a:t>
            </a:r>
            <a:r>
              <a:rPr lang="en-US" sz="1650" spc="-11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angle</a:t>
            </a:r>
            <a:r>
              <a:rPr lang="en-US" sz="1650" spc="-34" dirty="0">
                <a:latin typeface="+mj-lt"/>
                <a:cs typeface="Carlito"/>
              </a:rPr>
              <a:t> </a:t>
            </a:r>
            <a:r>
              <a:rPr lang="en-US" sz="1650" spc="-19" dirty="0">
                <a:latin typeface="+mj-lt"/>
                <a:cs typeface="Carlito"/>
              </a:rPr>
              <a:t>typically</a:t>
            </a:r>
            <a:r>
              <a:rPr lang="en-US" sz="1650" spc="-68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60-</a:t>
            </a:r>
            <a:r>
              <a:rPr lang="en-US" sz="1650" spc="-19" dirty="0">
                <a:latin typeface="+mj-lt"/>
                <a:cs typeface="Carlito"/>
              </a:rPr>
              <a:t>90</a:t>
            </a:r>
            <a:r>
              <a:rPr lang="en-US" sz="1575" spc="-28" baseline="13888" dirty="0">
                <a:latin typeface="+mj-lt"/>
                <a:cs typeface="Carlito"/>
              </a:rPr>
              <a:t>0</a:t>
            </a:r>
            <a:endParaRPr lang="en-US" sz="1650" dirty="0">
              <a:latin typeface="+mj-lt"/>
              <a:cs typeface="Carlito"/>
            </a:endParaRPr>
          </a:p>
          <a:p>
            <a:pPr marL="9525">
              <a:spcBef>
                <a:spcPts val="71"/>
              </a:spcBef>
              <a:tabLst>
                <a:tab pos="385286" algn="l"/>
              </a:tabLst>
            </a:pPr>
            <a:endParaRPr sz="1650" dirty="0">
              <a:latin typeface="+mj-lt"/>
              <a:cs typeface="Carlito"/>
            </a:endParaRP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9676C8FE-28B6-6338-693F-E62C8D6C4DC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1187255"/>
            <a:ext cx="2070354" cy="1664085"/>
          </a:xfrm>
          <a:prstGeom prst="rect">
            <a:avLst/>
          </a:prstGeom>
        </p:spPr>
      </p:pic>
      <p:pic>
        <p:nvPicPr>
          <p:cNvPr id="15" name="Picture 14" descr="A row of silver pistons&#10;&#10;Description automatically generated with medium confidence">
            <a:extLst>
              <a:ext uri="{FF2B5EF4-FFF2-40B4-BE49-F238E27FC236}">
                <a16:creationId xmlns:a16="http://schemas.microsoft.com/office/drawing/2014/main" id="{9D8C6ADA-0CFD-8966-5634-C50588C30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94" y="1149155"/>
            <a:ext cx="2438400" cy="16581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726170-98AD-205F-946B-F9DAE21874CC}"/>
              </a:ext>
            </a:extLst>
          </p:cNvPr>
          <p:cNvSpPr txBox="1"/>
          <p:nvPr/>
        </p:nvSpPr>
        <p:spPr>
          <a:xfrm>
            <a:off x="228600" y="1476733"/>
            <a:ext cx="3630360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algn="ctr">
              <a:spcBef>
                <a:spcPts val="371"/>
              </a:spcBef>
            </a:pPr>
            <a:r>
              <a:rPr lang="en-US" sz="1650" spc="-8" dirty="0">
                <a:solidFill>
                  <a:srgbClr val="C00000"/>
                </a:solidFill>
                <a:latin typeface="+mj-lt"/>
                <a:cs typeface="Carlito"/>
              </a:rPr>
              <a:t>In-</a:t>
            </a:r>
            <a:r>
              <a:rPr lang="en-US" sz="1650" dirty="0">
                <a:solidFill>
                  <a:srgbClr val="C00000"/>
                </a:solidFill>
                <a:latin typeface="+mj-lt"/>
                <a:cs typeface="Carlito"/>
              </a:rPr>
              <a:t>line</a:t>
            </a:r>
            <a:r>
              <a:rPr lang="en-US" sz="1650" spc="-38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dirty="0">
                <a:solidFill>
                  <a:srgbClr val="C00000"/>
                </a:solidFill>
                <a:latin typeface="+mj-lt"/>
                <a:cs typeface="Carlito"/>
              </a:rPr>
              <a:t>or</a:t>
            </a:r>
            <a:r>
              <a:rPr lang="en-US" sz="1650" spc="-23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spc="-30" dirty="0">
                <a:solidFill>
                  <a:srgbClr val="C00000"/>
                </a:solidFill>
                <a:latin typeface="+mj-lt"/>
                <a:cs typeface="Carlito"/>
              </a:rPr>
              <a:t>straight:</a:t>
            </a:r>
            <a:r>
              <a:rPr lang="en-US" sz="1650" spc="-7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cylinders</a:t>
            </a:r>
            <a:r>
              <a:rPr lang="en-US" sz="1650" spc="-19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in</a:t>
            </a:r>
            <a:r>
              <a:rPr lang="en-US" sz="1650" spc="-49" dirty="0">
                <a:latin typeface="+mj-lt"/>
                <a:cs typeface="Carlito"/>
              </a:rPr>
              <a:t> </a:t>
            </a:r>
            <a:r>
              <a:rPr lang="en-US" sz="1650" spc="-34" dirty="0">
                <a:latin typeface="+mj-lt"/>
                <a:cs typeface="Carlito"/>
              </a:rPr>
              <a:t>straight</a:t>
            </a:r>
            <a:r>
              <a:rPr lang="en-US" sz="1650" spc="-79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line,</a:t>
            </a:r>
            <a:r>
              <a:rPr lang="en-US" sz="1650" spc="-64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one</a:t>
            </a:r>
            <a:r>
              <a:rPr lang="en-US" sz="1650" spc="-26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behind</a:t>
            </a:r>
            <a:r>
              <a:rPr lang="en-US" sz="1650" spc="-23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the other</a:t>
            </a:r>
            <a:r>
              <a:rPr lang="en-US" sz="1650" spc="-38" dirty="0">
                <a:latin typeface="+mj-lt"/>
                <a:cs typeface="Carlito"/>
              </a:rPr>
              <a:t> </a:t>
            </a:r>
            <a:r>
              <a:rPr lang="en-US" sz="1650" spc="-19" dirty="0">
                <a:latin typeface="+mj-lt"/>
                <a:cs typeface="Carlito"/>
              </a:rPr>
              <a:t>in</a:t>
            </a:r>
            <a:r>
              <a:rPr lang="en-US" sz="1650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length</a:t>
            </a:r>
            <a:r>
              <a:rPr lang="en-US" sz="1650" spc="-60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of</a:t>
            </a:r>
            <a:r>
              <a:rPr lang="en-US" sz="1650" spc="-75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crankshaft.</a:t>
            </a:r>
            <a:r>
              <a:rPr lang="en-US" sz="1650" spc="-26" dirty="0">
                <a:latin typeface="+mj-lt"/>
                <a:cs typeface="Carlito"/>
              </a:rPr>
              <a:t>     </a:t>
            </a:r>
          </a:p>
        </p:txBody>
      </p:sp>
      <p:pic>
        <p:nvPicPr>
          <p:cNvPr id="17" name="Picture 16" descr="Several pistons and a couple of pistons&#10;&#10;Description automatically generated with medium confidence">
            <a:extLst>
              <a:ext uri="{FF2B5EF4-FFF2-40B4-BE49-F238E27FC236}">
                <a16:creationId xmlns:a16="http://schemas.microsoft.com/office/drawing/2014/main" id="{53DD3FA5-1FCB-8D02-41F5-E5FC596372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94" y="3028950"/>
            <a:ext cx="2305806" cy="1441129"/>
          </a:xfrm>
          <a:prstGeom prst="rect">
            <a:avLst/>
          </a:prstGeom>
        </p:spPr>
      </p:pic>
      <p:pic>
        <p:nvPicPr>
          <p:cNvPr id="18" name="Picture 17" descr="A close up of a car engine&#10;&#10;Description automatically generated">
            <a:extLst>
              <a:ext uri="{FF2B5EF4-FFF2-40B4-BE49-F238E27FC236}">
                <a16:creationId xmlns:a16="http://schemas.microsoft.com/office/drawing/2014/main" id="{A1A3EF89-2FA1-3DBF-352F-B57694998D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152975"/>
            <a:ext cx="1912227" cy="1477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4351" y="31445"/>
            <a:ext cx="4025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25</a:t>
            </a:fld>
            <a:endParaRPr spc="-25" dirty="0">
              <a:latin typeface="+mj-lt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9576227-B300-FF1E-0BD3-C5BDFB2F3F44}"/>
              </a:ext>
            </a:extLst>
          </p:cNvPr>
          <p:cNvSpPr txBox="1"/>
          <p:nvPr/>
        </p:nvSpPr>
        <p:spPr>
          <a:xfrm>
            <a:off x="76200" y="766563"/>
            <a:ext cx="5152549" cy="266420"/>
          </a:xfrm>
          <a:prstGeom prst="rect">
            <a:avLst/>
          </a:prstGeom>
        </p:spPr>
        <p:txBody>
          <a:bodyPr vert="horz" wrap="square" lIns="0" tIns="58103" rIns="0" bIns="0" rtlCol="0">
            <a:spAutoFit/>
          </a:bodyPr>
          <a:lstStyle/>
          <a:p>
            <a:pPr marL="276701" indent="-238601">
              <a:spcBef>
                <a:spcPts val="458"/>
              </a:spcBef>
              <a:buFont typeface="Arial"/>
              <a:buChar char="•"/>
              <a:tabLst>
                <a:tab pos="276701" algn="l"/>
              </a:tabLst>
            </a:pPr>
            <a:r>
              <a:rPr sz="1350" b="1" spc="-30" dirty="0">
                <a:solidFill>
                  <a:srgbClr val="C00000"/>
                </a:solidFill>
                <a:latin typeface="+mj-lt"/>
                <a:cs typeface="Carlito"/>
              </a:rPr>
              <a:t>Arrangement</a:t>
            </a:r>
            <a:r>
              <a:rPr sz="1350" b="1" spc="-41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350" b="1" dirty="0">
                <a:solidFill>
                  <a:srgbClr val="C00000"/>
                </a:solidFill>
                <a:latin typeface="+mj-lt"/>
                <a:cs typeface="Carlito"/>
              </a:rPr>
              <a:t>of </a:t>
            </a:r>
            <a:r>
              <a:rPr sz="1350" b="1" spc="-8" dirty="0">
                <a:solidFill>
                  <a:srgbClr val="C00000"/>
                </a:solidFill>
                <a:latin typeface="+mj-lt"/>
                <a:cs typeface="Carlito"/>
              </a:rPr>
              <a:t>cylinders:</a:t>
            </a:r>
            <a:endParaRPr lang="en-US" sz="1350" b="1" spc="-8" dirty="0">
              <a:solidFill>
                <a:srgbClr val="C00000"/>
              </a:solidFill>
              <a:latin typeface="+mj-lt"/>
              <a:cs typeface="Carlito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246AA5DA-B233-FCE2-76A8-4E06CCA4961C}"/>
              </a:ext>
            </a:extLst>
          </p:cNvPr>
          <p:cNvSpPr txBox="1"/>
          <p:nvPr/>
        </p:nvSpPr>
        <p:spPr>
          <a:xfrm>
            <a:off x="159407" y="3251581"/>
            <a:ext cx="2278993" cy="997902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049" marR="3810" algn="ctr">
              <a:lnSpc>
                <a:spcPts val="1927"/>
              </a:lnSpc>
              <a:spcBef>
                <a:spcPts val="30"/>
              </a:spcBef>
              <a:tabLst>
                <a:tab pos="244793" algn="l"/>
              </a:tabLst>
            </a:pPr>
            <a:r>
              <a:rPr sz="1350" spc="-8" dirty="0">
                <a:solidFill>
                  <a:srgbClr val="C00000"/>
                </a:solidFill>
                <a:latin typeface="+mj-lt"/>
                <a:cs typeface="Carlito"/>
              </a:rPr>
              <a:t>Opposed</a:t>
            </a:r>
            <a:r>
              <a:rPr sz="1350" spc="-71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350" spc="-15" dirty="0">
                <a:solidFill>
                  <a:srgbClr val="C00000"/>
                </a:solidFill>
                <a:latin typeface="+mj-lt"/>
                <a:cs typeface="Carlito"/>
              </a:rPr>
              <a:t>piston</a:t>
            </a:r>
            <a:r>
              <a:rPr sz="1350" spc="-49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350" dirty="0">
                <a:solidFill>
                  <a:srgbClr val="C00000"/>
                </a:solidFill>
                <a:latin typeface="+mj-lt"/>
                <a:cs typeface="Carlito"/>
              </a:rPr>
              <a:t>engine:</a:t>
            </a:r>
            <a:r>
              <a:rPr sz="1350" spc="-3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endParaRPr lang="en-US" sz="1350" spc="-30" dirty="0">
              <a:solidFill>
                <a:srgbClr val="C00000"/>
              </a:solidFill>
              <a:latin typeface="+mj-lt"/>
              <a:cs typeface="Carlito"/>
            </a:endParaRPr>
          </a:p>
          <a:p>
            <a:pPr marL="9049" marR="3810" algn="ctr">
              <a:lnSpc>
                <a:spcPts val="1927"/>
              </a:lnSpc>
              <a:spcBef>
                <a:spcPts val="30"/>
              </a:spcBef>
              <a:tabLst>
                <a:tab pos="244793" algn="l"/>
              </a:tabLst>
            </a:pPr>
            <a:r>
              <a:rPr sz="1350" dirty="0">
                <a:latin typeface="+mj-lt"/>
                <a:cs typeface="Carlito"/>
              </a:rPr>
              <a:t>two</a:t>
            </a:r>
            <a:r>
              <a:rPr sz="1350" spc="-41" dirty="0">
                <a:latin typeface="+mj-lt"/>
                <a:cs typeface="Carlito"/>
              </a:rPr>
              <a:t> </a:t>
            </a:r>
            <a:r>
              <a:rPr sz="1350" spc="-19" dirty="0">
                <a:latin typeface="+mj-lt"/>
                <a:cs typeface="Carlito"/>
              </a:rPr>
              <a:t>pistons</a:t>
            </a:r>
            <a:r>
              <a:rPr sz="1350" spc="-38" dirty="0">
                <a:latin typeface="+mj-lt"/>
                <a:cs typeface="Carlito"/>
              </a:rPr>
              <a:t> </a:t>
            </a:r>
            <a:r>
              <a:rPr sz="1350" dirty="0">
                <a:latin typeface="+mj-lt"/>
                <a:cs typeface="Carlito"/>
              </a:rPr>
              <a:t>in</a:t>
            </a:r>
            <a:r>
              <a:rPr sz="1350" spc="-26" dirty="0">
                <a:latin typeface="+mj-lt"/>
                <a:cs typeface="Carlito"/>
              </a:rPr>
              <a:t> </a:t>
            </a:r>
            <a:r>
              <a:rPr sz="1350" dirty="0">
                <a:latin typeface="+mj-lt"/>
                <a:cs typeface="Carlito"/>
              </a:rPr>
              <a:t>each</a:t>
            </a:r>
            <a:r>
              <a:rPr sz="1350" spc="-15" dirty="0">
                <a:latin typeface="+mj-lt"/>
                <a:cs typeface="Carlito"/>
              </a:rPr>
              <a:t> </a:t>
            </a:r>
            <a:r>
              <a:rPr sz="1350" spc="-49" dirty="0">
                <a:latin typeface="+mj-lt"/>
                <a:cs typeface="Carlito"/>
              </a:rPr>
              <a:t>cylinder,</a:t>
            </a:r>
            <a:r>
              <a:rPr sz="1350" spc="-79" dirty="0">
                <a:latin typeface="+mj-lt"/>
                <a:cs typeface="Carlito"/>
              </a:rPr>
              <a:t> </a:t>
            </a:r>
            <a:r>
              <a:rPr sz="1350" dirty="0">
                <a:latin typeface="+mj-lt"/>
                <a:cs typeface="Carlito"/>
              </a:rPr>
              <a:t>combustion</a:t>
            </a:r>
            <a:r>
              <a:rPr sz="1350" spc="236" dirty="0">
                <a:latin typeface="+mj-lt"/>
                <a:cs typeface="Carlito"/>
              </a:rPr>
              <a:t> </a:t>
            </a:r>
            <a:r>
              <a:rPr sz="1350" spc="-8" dirty="0">
                <a:latin typeface="+mj-lt"/>
                <a:cs typeface="Carlito"/>
              </a:rPr>
              <a:t>chamber </a:t>
            </a:r>
            <a:r>
              <a:rPr sz="1350" spc="-19" dirty="0">
                <a:latin typeface="+mj-lt"/>
                <a:cs typeface="Carlito"/>
              </a:rPr>
              <a:t>between</a:t>
            </a:r>
            <a:r>
              <a:rPr sz="1350" spc="-26" dirty="0">
                <a:latin typeface="+mj-lt"/>
                <a:cs typeface="Carlito"/>
              </a:rPr>
              <a:t> </a:t>
            </a:r>
            <a:r>
              <a:rPr sz="1350" spc="-8" dirty="0">
                <a:latin typeface="+mj-lt"/>
                <a:cs typeface="Carlito"/>
              </a:rPr>
              <a:t>pistons</a:t>
            </a:r>
            <a:endParaRPr sz="1350" dirty="0">
              <a:latin typeface="+mj-lt"/>
              <a:cs typeface="Carl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9EB94-1B73-DBD7-181A-6F40E841D201}"/>
              </a:ext>
            </a:extLst>
          </p:cNvPr>
          <p:cNvSpPr txBox="1"/>
          <p:nvPr/>
        </p:nvSpPr>
        <p:spPr>
          <a:xfrm>
            <a:off x="778342" y="1427863"/>
            <a:ext cx="28956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spc="-15" dirty="0">
                <a:solidFill>
                  <a:srgbClr val="C00000"/>
                </a:solidFill>
                <a:latin typeface="+mj-lt"/>
                <a:cs typeface="Carlito"/>
              </a:rPr>
              <a:t>Flat</a:t>
            </a:r>
            <a:r>
              <a:rPr lang="en-US" sz="1300" spc="-64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or</a:t>
            </a:r>
            <a:r>
              <a:rPr lang="en-US" sz="1300" spc="-1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spc="-8" dirty="0">
                <a:solidFill>
                  <a:srgbClr val="C00000"/>
                </a:solidFill>
                <a:latin typeface="+mj-lt"/>
                <a:cs typeface="Carlito"/>
              </a:rPr>
              <a:t>opposed</a:t>
            </a:r>
            <a:r>
              <a:rPr lang="en-US" sz="1300" spc="-4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cylinder</a:t>
            </a:r>
            <a:r>
              <a:rPr lang="en-US" sz="1300" spc="-3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(V</a:t>
            </a:r>
            <a:r>
              <a:rPr lang="en-US" sz="1300" spc="-1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with</a:t>
            </a:r>
            <a:r>
              <a:rPr lang="en-US" sz="1300" spc="-3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180</a:t>
            </a:r>
            <a:r>
              <a:rPr lang="en-US" sz="1300" baseline="16203" dirty="0">
                <a:solidFill>
                  <a:srgbClr val="C00000"/>
                </a:solidFill>
                <a:latin typeface="+mj-lt"/>
                <a:cs typeface="Carlito"/>
              </a:rPr>
              <a:t>0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):</a:t>
            </a:r>
            <a:r>
              <a:rPr lang="en-US" sz="1300" spc="-4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</a:p>
          <a:p>
            <a:pPr algn="ctr"/>
            <a:r>
              <a:rPr lang="en-US" sz="1300" dirty="0">
                <a:latin typeface="+mj-lt"/>
                <a:cs typeface="Carlito"/>
              </a:rPr>
              <a:t>two</a:t>
            </a:r>
            <a:r>
              <a:rPr lang="en-US" sz="1300" spc="-38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banks</a:t>
            </a:r>
            <a:r>
              <a:rPr lang="en-US" sz="1300" spc="-64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of</a:t>
            </a:r>
            <a:r>
              <a:rPr lang="en-US" sz="1300" spc="-161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cylinders</a:t>
            </a:r>
            <a:r>
              <a:rPr lang="en-US" sz="1300" spc="-15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opposite </a:t>
            </a:r>
            <a:r>
              <a:rPr lang="en-US" sz="1300" dirty="0">
                <a:latin typeface="+mj-lt"/>
                <a:cs typeface="Carlito"/>
              </a:rPr>
              <a:t>each</a:t>
            </a:r>
            <a:r>
              <a:rPr lang="en-US" sz="1300" spc="-4" dirty="0">
                <a:latin typeface="+mj-lt"/>
                <a:cs typeface="Carlito"/>
              </a:rPr>
              <a:t> </a:t>
            </a:r>
            <a:r>
              <a:rPr lang="en-US" sz="1300" dirty="0">
                <a:latin typeface="+mj-lt"/>
                <a:cs typeface="Carlito"/>
              </a:rPr>
              <a:t>other</a:t>
            </a:r>
            <a:r>
              <a:rPr lang="en-US" sz="1300" spc="-26" dirty="0">
                <a:latin typeface="+mj-lt"/>
                <a:cs typeface="Carlito"/>
              </a:rPr>
              <a:t> </a:t>
            </a:r>
            <a:r>
              <a:rPr lang="en-US" sz="1300" dirty="0">
                <a:latin typeface="+mj-lt"/>
                <a:cs typeface="Carlito"/>
              </a:rPr>
              <a:t>on a</a:t>
            </a:r>
            <a:r>
              <a:rPr lang="en-US" sz="1300" spc="-23" dirty="0">
                <a:latin typeface="+mj-lt"/>
                <a:cs typeface="Carlito"/>
              </a:rPr>
              <a:t> </a:t>
            </a:r>
            <a:r>
              <a:rPr lang="en-US" sz="1300" dirty="0">
                <a:latin typeface="+mj-lt"/>
                <a:cs typeface="Carlito"/>
              </a:rPr>
              <a:t>single</a:t>
            </a:r>
            <a:r>
              <a:rPr lang="en-US" sz="1300" spc="-45" dirty="0">
                <a:latin typeface="+mj-lt"/>
                <a:cs typeface="Carlito"/>
              </a:rPr>
              <a:t> </a:t>
            </a:r>
            <a:r>
              <a:rPr lang="en-US" sz="1300" spc="-23" dirty="0">
                <a:latin typeface="+mj-lt"/>
                <a:cs typeface="Carlito"/>
              </a:rPr>
              <a:t>crankshaft</a:t>
            </a:r>
            <a:r>
              <a:rPr lang="en-US" sz="1300" spc="-26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(</a:t>
            </a:r>
            <a:r>
              <a:rPr lang="en-US" sz="1300" spc="-8" dirty="0" err="1">
                <a:latin typeface="+mj-lt"/>
                <a:cs typeface="Carlito"/>
              </a:rPr>
              <a:t>smallaircrafts</a:t>
            </a:r>
            <a:r>
              <a:rPr lang="en-US" sz="1300" spc="-8" dirty="0">
                <a:latin typeface="+mj-lt"/>
                <a:cs typeface="Carlito"/>
              </a:rPr>
              <a:t>)</a:t>
            </a:r>
            <a:endParaRPr lang="en-US" sz="1300" dirty="0">
              <a:latin typeface="+mj-lt"/>
            </a:endParaRPr>
          </a:p>
        </p:txBody>
      </p:sp>
      <p:pic>
        <p:nvPicPr>
          <p:cNvPr id="12" name="Picture 11" descr="A close-up of a car engine&#10;&#10;Description automatically generated">
            <a:extLst>
              <a:ext uri="{FF2B5EF4-FFF2-40B4-BE49-F238E27FC236}">
                <a16:creationId xmlns:a16="http://schemas.microsoft.com/office/drawing/2014/main" id="{8E6D710F-A52B-E20C-8BB1-C2D50E567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66" y="1182823"/>
            <a:ext cx="2551199" cy="1428671"/>
          </a:xfrm>
          <a:prstGeom prst="rect">
            <a:avLst/>
          </a:prstGeom>
        </p:spPr>
      </p:pic>
      <p:pic>
        <p:nvPicPr>
          <p:cNvPr id="13" name="Picture 12" descr="A close-up of a car engine&#10;&#10;Description automatically generated">
            <a:extLst>
              <a:ext uri="{FF2B5EF4-FFF2-40B4-BE49-F238E27FC236}">
                <a16:creationId xmlns:a16="http://schemas.microsoft.com/office/drawing/2014/main" id="{1B28278E-D1CB-EDD2-DCAE-55F4BB17F6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99" y="1143079"/>
            <a:ext cx="2159620" cy="14286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EA4354-868B-6D23-7B31-BFE7A3CFB65E}"/>
              </a:ext>
            </a:extLst>
          </p:cNvPr>
          <p:cNvSpPr txBox="1"/>
          <p:nvPr/>
        </p:nvSpPr>
        <p:spPr>
          <a:xfrm>
            <a:off x="5105400" y="3305635"/>
            <a:ext cx="1624775" cy="94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algn="ctr">
              <a:spcBef>
                <a:spcPts val="409"/>
              </a:spcBef>
              <a:tabLst>
                <a:tab pos="249555" algn="l"/>
              </a:tabLst>
            </a:pP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Radial</a:t>
            </a:r>
            <a:r>
              <a:rPr lang="en-US" sz="1300" spc="-7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engine:</a:t>
            </a:r>
            <a:r>
              <a:rPr lang="en-US" sz="1300" spc="-8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</a:p>
          <a:p>
            <a:pPr marL="9525" algn="ctr">
              <a:spcBef>
                <a:spcPts val="409"/>
              </a:spcBef>
              <a:tabLst>
                <a:tab pos="249555" algn="l"/>
              </a:tabLst>
            </a:pPr>
            <a:r>
              <a:rPr lang="en-US" sz="1300" spc="-15" dirty="0">
                <a:latin typeface="+mj-lt"/>
                <a:cs typeface="Carlito"/>
              </a:rPr>
              <a:t>cylinders</a:t>
            </a:r>
            <a:r>
              <a:rPr lang="en-US" sz="1300" spc="-19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positioned</a:t>
            </a:r>
            <a:r>
              <a:rPr lang="en-US" sz="1300" spc="-38" dirty="0">
                <a:latin typeface="+mj-lt"/>
                <a:cs typeface="Carlito"/>
              </a:rPr>
              <a:t> </a:t>
            </a:r>
            <a:r>
              <a:rPr lang="en-US" sz="1300" spc="-15" dirty="0">
                <a:latin typeface="+mj-lt"/>
                <a:cs typeface="Carlito"/>
              </a:rPr>
              <a:t>radially</a:t>
            </a:r>
            <a:r>
              <a:rPr lang="en-US" sz="1300" spc="8" dirty="0">
                <a:latin typeface="+mj-lt"/>
                <a:cs typeface="Carlito"/>
              </a:rPr>
              <a:t> </a:t>
            </a:r>
            <a:r>
              <a:rPr lang="en-US" sz="1300" spc="-23" dirty="0">
                <a:latin typeface="+mj-lt"/>
                <a:cs typeface="Carlito"/>
              </a:rPr>
              <a:t>around</a:t>
            </a:r>
            <a:r>
              <a:rPr lang="en-US" sz="1300" spc="-124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crankshaft.</a:t>
            </a:r>
            <a:endParaRPr lang="en-US" sz="1300" dirty="0">
              <a:latin typeface="+mj-lt"/>
              <a:cs typeface="Carlito"/>
            </a:endParaRPr>
          </a:p>
        </p:txBody>
      </p:sp>
      <p:pic>
        <p:nvPicPr>
          <p:cNvPr id="15" name="Picture 14" descr="A drawing of a machine&#10;&#10;Description automatically generated">
            <a:extLst>
              <a:ext uri="{FF2B5EF4-FFF2-40B4-BE49-F238E27FC236}">
                <a16:creationId xmlns:a16="http://schemas.microsoft.com/office/drawing/2014/main" id="{A7A77343-4FAD-D4EA-5762-731CAAE9E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55" y="3125420"/>
            <a:ext cx="2026827" cy="1251517"/>
          </a:xfrm>
          <a:prstGeom prst="rect">
            <a:avLst/>
          </a:prstGeom>
        </p:spPr>
      </p:pic>
      <p:pic>
        <p:nvPicPr>
          <p:cNvPr id="16" name="Picture 15" descr="A drawing of a structure&#10;&#10;Description automatically generated">
            <a:extLst>
              <a:ext uri="{FF2B5EF4-FFF2-40B4-BE49-F238E27FC236}">
                <a16:creationId xmlns:a16="http://schemas.microsoft.com/office/drawing/2014/main" id="{5760B7B8-1B94-5FFC-D3B9-E4F4E1B3C2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930156"/>
            <a:ext cx="1564497" cy="1542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83610" algn="l"/>
                <a:tab pos="9156700" algn="l"/>
              </a:tabLst>
            </a:pPr>
            <a:r>
              <a:rPr dirty="0">
                <a:latin typeface="+mj-lt"/>
              </a:rPr>
              <a:t>	</a:t>
            </a:r>
            <a:r>
              <a:rPr spc="-40" dirty="0">
                <a:latin typeface="+mj-lt"/>
              </a:rPr>
              <a:t>Problem</a:t>
            </a:r>
            <a:r>
              <a:rPr spc="-165" dirty="0">
                <a:latin typeface="+mj-lt"/>
              </a:rPr>
              <a:t> </a:t>
            </a:r>
            <a:r>
              <a:rPr spc="-50" dirty="0">
                <a:latin typeface="+mj-lt"/>
              </a:rPr>
              <a:t>1</a:t>
            </a:r>
            <a:r>
              <a:rPr dirty="0">
                <a:latin typeface="+mj-lt"/>
              </a:rPr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26</a:t>
            </a:fld>
            <a:endParaRPr spc="-25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017" y="766699"/>
            <a:ext cx="8515350" cy="39376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 marR="304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+mj-lt"/>
                <a:cs typeface="Carlito"/>
              </a:rPr>
              <a:t>A</a:t>
            </a:r>
            <a:r>
              <a:rPr sz="2000" spc="60" dirty="0">
                <a:latin typeface="+mj-lt"/>
                <a:cs typeface="Carlito"/>
              </a:rPr>
              <a:t> </a:t>
            </a:r>
            <a:r>
              <a:rPr sz="2000" spc="-30" dirty="0">
                <a:latin typeface="+mj-lt"/>
                <a:cs typeface="Carlito"/>
              </a:rPr>
              <a:t>six-</a:t>
            </a:r>
            <a:r>
              <a:rPr sz="2000" dirty="0">
                <a:latin typeface="+mj-lt"/>
                <a:cs typeface="Carlito"/>
              </a:rPr>
              <a:t>cylinder</a:t>
            </a:r>
            <a:r>
              <a:rPr sz="2000" spc="30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two-</a:t>
            </a:r>
            <a:r>
              <a:rPr sz="2000" spc="-35" dirty="0">
                <a:latin typeface="+mj-lt"/>
                <a:cs typeface="Carlito"/>
              </a:rPr>
              <a:t>stroke</a:t>
            </a:r>
            <a:r>
              <a:rPr sz="2000" spc="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with</a:t>
            </a:r>
            <a:r>
              <a:rPr sz="2000" spc="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5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compression</a:t>
            </a:r>
            <a:r>
              <a:rPr sz="2000" spc="40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ratio</a:t>
            </a:r>
            <a:r>
              <a:rPr sz="2000" spc="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</a:t>
            </a:r>
            <a:r>
              <a:rPr sz="2000" spc="6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9</a:t>
            </a:r>
            <a:r>
              <a:rPr sz="2000" spc="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produces</a:t>
            </a:r>
            <a:r>
              <a:rPr sz="2000" spc="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torque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1100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Nm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at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1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speed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2100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rpm.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It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has</a:t>
            </a:r>
            <a:r>
              <a:rPr sz="2000" spc="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bore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</a:t>
            </a:r>
            <a:r>
              <a:rPr sz="2000" spc="10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123</a:t>
            </a:r>
            <a:r>
              <a:rPr sz="2000" spc="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mm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and</a:t>
            </a:r>
            <a:r>
              <a:rPr sz="2000" spc="1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85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stroke</a:t>
            </a:r>
            <a:r>
              <a:rPr sz="2000" spc="4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of </a:t>
            </a:r>
            <a:r>
              <a:rPr sz="2000" dirty="0">
                <a:latin typeface="+mj-lt"/>
                <a:cs typeface="Carlito"/>
              </a:rPr>
              <a:t>127</a:t>
            </a:r>
            <a:r>
              <a:rPr sz="2000" spc="-10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mm.</a:t>
            </a:r>
            <a:endParaRPr sz="2000" dirty="0">
              <a:latin typeface="+mj-lt"/>
              <a:cs typeface="Carlito"/>
            </a:endParaRPr>
          </a:p>
          <a:p>
            <a:pPr marL="314960" indent="-254635" algn="just">
              <a:lnSpc>
                <a:spcPct val="100000"/>
              </a:lnSpc>
              <a:buAutoNum type="alphaLcParenR"/>
              <a:tabLst>
                <a:tab pos="314960" algn="l"/>
              </a:tabLst>
            </a:pPr>
            <a:r>
              <a:rPr sz="2000" spc="-10" dirty="0">
                <a:latin typeface="+mj-lt"/>
                <a:cs typeface="Carlito"/>
              </a:rPr>
              <a:t>What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is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displacement</a:t>
            </a:r>
            <a:r>
              <a:rPr sz="2000" spc="-1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volume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and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clearance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volume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254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cylinder?</a:t>
            </a:r>
            <a:endParaRPr sz="2000" dirty="0">
              <a:latin typeface="+mj-lt"/>
              <a:cs typeface="Carlito"/>
            </a:endParaRPr>
          </a:p>
          <a:p>
            <a:pPr marL="326390" indent="-266065" algn="just">
              <a:lnSpc>
                <a:spcPct val="100000"/>
              </a:lnSpc>
              <a:buAutoNum type="alphaLcParenR"/>
              <a:tabLst>
                <a:tab pos="326390" algn="l"/>
              </a:tabLst>
            </a:pPr>
            <a:r>
              <a:rPr sz="2000" dirty="0">
                <a:latin typeface="+mj-lt"/>
                <a:cs typeface="Carlito"/>
              </a:rPr>
              <a:t>mean</a:t>
            </a:r>
            <a:r>
              <a:rPr sz="2000" spc="-114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piston</a:t>
            </a:r>
            <a:r>
              <a:rPr sz="2000" spc="-1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speed</a:t>
            </a:r>
            <a:endParaRPr sz="2000" dirty="0">
              <a:latin typeface="+mj-lt"/>
              <a:cs typeface="Carlito"/>
            </a:endParaRPr>
          </a:p>
          <a:p>
            <a:pPr marL="63500">
              <a:lnSpc>
                <a:spcPct val="100000"/>
              </a:lnSpc>
              <a:spcBef>
                <a:spcPts val="2340"/>
              </a:spcBef>
            </a:pPr>
            <a:r>
              <a:rPr sz="2000" b="1" spc="-10" dirty="0">
                <a:latin typeface="+mj-lt"/>
                <a:cs typeface="Carlito"/>
              </a:rPr>
              <a:t>Solution:</a:t>
            </a:r>
            <a:endParaRPr sz="2000" dirty="0">
              <a:latin typeface="+mj-lt"/>
              <a:cs typeface="Carlito"/>
            </a:endParaRPr>
          </a:p>
          <a:p>
            <a:pPr marL="6350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+mj-lt"/>
                <a:cs typeface="Carlito"/>
              </a:rPr>
              <a:t>V</a:t>
            </a:r>
            <a:r>
              <a:rPr sz="2025" baseline="-12345" dirty="0">
                <a:latin typeface="+mj-lt"/>
                <a:cs typeface="Carlito"/>
              </a:rPr>
              <a:t>d</a:t>
            </a:r>
            <a:r>
              <a:rPr sz="2025" spc="232" baseline="-12345" dirty="0">
                <a:latin typeface="+mj-lt"/>
                <a:cs typeface="Carlito"/>
              </a:rPr>
              <a:t> 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spc="-60" dirty="0">
                <a:latin typeface="+mj-lt"/>
                <a:cs typeface="Carlito"/>
              </a:rPr>
              <a:t>(</a:t>
            </a:r>
            <a:r>
              <a:rPr sz="2000" spc="-60" dirty="0">
                <a:latin typeface="+mj-lt"/>
                <a:cs typeface="Arial"/>
              </a:rPr>
              <a:t>π</a:t>
            </a:r>
            <a:r>
              <a:rPr sz="2000" spc="-60" dirty="0">
                <a:latin typeface="+mj-lt"/>
                <a:cs typeface="Carlito"/>
              </a:rPr>
              <a:t>/4)</a:t>
            </a:r>
            <a:r>
              <a:rPr sz="2000" spc="-1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</a:t>
            </a:r>
            <a:r>
              <a:rPr sz="2025" baseline="16460" dirty="0">
                <a:latin typeface="+mj-lt"/>
                <a:cs typeface="Carlito"/>
              </a:rPr>
              <a:t>2</a:t>
            </a:r>
            <a:r>
              <a:rPr sz="2025" spc="-75" baseline="1646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L</a:t>
            </a:r>
            <a:endParaRPr sz="2000" dirty="0">
              <a:latin typeface="+mj-lt"/>
              <a:cs typeface="Carlito"/>
            </a:endParaRPr>
          </a:p>
          <a:p>
            <a:pPr marL="63500">
              <a:lnSpc>
                <a:spcPct val="100000"/>
              </a:lnSpc>
              <a:spcBef>
                <a:spcPts val="1610"/>
              </a:spcBef>
            </a:pPr>
            <a:r>
              <a:rPr sz="2000" spc="-100" dirty="0">
                <a:latin typeface="+mj-lt"/>
                <a:cs typeface="Carlito"/>
              </a:rPr>
              <a:t>We</a:t>
            </a:r>
            <a:r>
              <a:rPr sz="2000" spc="-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know</a:t>
            </a:r>
            <a:r>
              <a:rPr sz="2000" spc="-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that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spc="-40" dirty="0">
                <a:latin typeface="+mj-lt"/>
                <a:cs typeface="Carlito"/>
              </a:rPr>
              <a:t>(V</a:t>
            </a:r>
            <a:r>
              <a:rPr sz="2025" spc="-60" baseline="-12345" dirty="0">
                <a:latin typeface="+mj-lt"/>
                <a:cs typeface="Carlito"/>
              </a:rPr>
              <a:t>d</a:t>
            </a:r>
            <a:r>
              <a:rPr sz="2025" spc="-165" baseline="-123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+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V</a:t>
            </a:r>
            <a:r>
              <a:rPr sz="2025" baseline="-12345" dirty="0">
                <a:latin typeface="+mj-lt"/>
                <a:cs typeface="Carlito"/>
              </a:rPr>
              <a:t>c</a:t>
            </a:r>
            <a:r>
              <a:rPr sz="2000" dirty="0">
                <a:latin typeface="+mj-lt"/>
                <a:cs typeface="Carlito"/>
              </a:rPr>
              <a:t>)/</a:t>
            </a:r>
            <a:r>
              <a:rPr sz="2000" spc="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Arial"/>
              </a:rPr>
              <a:t>V</a:t>
            </a:r>
            <a:r>
              <a:rPr sz="2025" spc="-37" baseline="-12345" dirty="0">
                <a:latin typeface="+mj-lt"/>
                <a:cs typeface="Arial"/>
              </a:rPr>
              <a:t>c</a:t>
            </a:r>
            <a:endParaRPr sz="2025" baseline="-12345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000" dirty="0">
              <a:latin typeface="+mj-lt"/>
              <a:cs typeface="Arial"/>
            </a:endParaRPr>
          </a:p>
          <a:p>
            <a:pPr marL="64769">
              <a:lnSpc>
                <a:spcPct val="100000"/>
              </a:lnSpc>
            </a:pPr>
            <a:r>
              <a:rPr sz="2000" spc="-10" dirty="0">
                <a:latin typeface="+mj-lt"/>
                <a:cs typeface="Carlito"/>
              </a:rPr>
              <a:t>U</a:t>
            </a:r>
            <a:r>
              <a:rPr sz="2025" spc="-15" baseline="-12345" dirty="0">
                <a:latin typeface="+mj-lt"/>
                <a:cs typeface="Carlito"/>
              </a:rPr>
              <a:t>p</a:t>
            </a:r>
            <a:r>
              <a:rPr sz="2025" spc="-97" baseline="-123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2NL/60</a:t>
            </a:r>
            <a:endParaRPr sz="20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83610" algn="l"/>
                <a:tab pos="9156700" algn="l"/>
              </a:tabLst>
            </a:pPr>
            <a:r>
              <a:rPr dirty="0">
                <a:latin typeface="+mj-lt"/>
              </a:rPr>
              <a:t>	</a:t>
            </a:r>
            <a:r>
              <a:rPr spc="-40" dirty="0">
                <a:latin typeface="+mj-lt"/>
              </a:rPr>
              <a:t>Problem</a:t>
            </a:r>
            <a:r>
              <a:rPr spc="-165" dirty="0">
                <a:latin typeface="+mj-lt"/>
              </a:rPr>
              <a:t> </a:t>
            </a:r>
            <a:r>
              <a:rPr spc="-50" dirty="0">
                <a:latin typeface="+mj-lt"/>
              </a:rPr>
              <a:t>1</a:t>
            </a:r>
            <a:r>
              <a:rPr dirty="0">
                <a:latin typeface="+mj-lt"/>
              </a:rPr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8" y="4907991"/>
            <a:ext cx="896621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 spc="60">
                <a:latin typeface="+mj-lt"/>
              </a:rPr>
              <a:t>ME 165</a:t>
            </a:r>
            <a:endParaRPr b="0" spc="30" dirty="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27</a:t>
            </a:fld>
            <a:endParaRPr spc="-25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803" y="766699"/>
            <a:ext cx="8489950" cy="40145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 marR="177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+mj-lt"/>
                <a:cs typeface="Carlito"/>
              </a:rPr>
              <a:t>A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30" dirty="0">
                <a:latin typeface="+mj-lt"/>
                <a:cs typeface="Carlito"/>
              </a:rPr>
              <a:t>six-</a:t>
            </a:r>
            <a:r>
              <a:rPr sz="2000" dirty="0">
                <a:latin typeface="+mj-lt"/>
                <a:cs typeface="Carlito"/>
              </a:rPr>
              <a:t>cylinder</a:t>
            </a:r>
            <a:r>
              <a:rPr sz="2000" spc="30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two-</a:t>
            </a:r>
            <a:r>
              <a:rPr sz="2000" spc="-30" dirty="0">
                <a:latin typeface="+mj-lt"/>
                <a:cs typeface="Carlito"/>
              </a:rPr>
              <a:t>stroke</a:t>
            </a:r>
            <a:r>
              <a:rPr sz="2000" spc="1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with</a:t>
            </a:r>
            <a:r>
              <a:rPr sz="2000" spc="4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4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compression</a:t>
            </a:r>
            <a:r>
              <a:rPr sz="2000" spc="3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ratio</a:t>
            </a:r>
            <a:r>
              <a:rPr sz="2000" spc="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</a:t>
            </a:r>
            <a:r>
              <a:rPr sz="2000" spc="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4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9</a:t>
            </a:r>
            <a:r>
              <a:rPr sz="2000" spc="4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produces</a:t>
            </a:r>
            <a:r>
              <a:rPr sz="2000" spc="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torque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1100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Nm</a:t>
            </a:r>
            <a:r>
              <a:rPr sz="2000" spc="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at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speed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2100</a:t>
            </a:r>
            <a:r>
              <a:rPr sz="2000" spc="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rpm.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It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has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bore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123</a:t>
            </a:r>
            <a:r>
              <a:rPr sz="2000" spc="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mm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and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85" dirty="0">
                <a:latin typeface="+mj-lt"/>
                <a:cs typeface="Carlito"/>
              </a:rPr>
              <a:t> </a:t>
            </a:r>
            <a:r>
              <a:rPr sz="2000" spc="-45" dirty="0">
                <a:latin typeface="+mj-lt"/>
                <a:cs typeface="Carlito"/>
              </a:rPr>
              <a:t>stroke</a:t>
            </a:r>
            <a:r>
              <a:rPr sz="2000" spc="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of </a:t>
            </a:r>
            <a:r>
              <a:rPr sz="2000" dirty="0">
                <a:latin typeface="+mj-lt"/>
                <a:cs typeface="Carlito"/>
              </a:rPr>
              <a:t>127</a:t>
            </a:r>
            <a:r>
              <a:rPr sz="2000" spc="-10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mm.</a:t>
            </a:r>
            <a:endParaRPr sz="2000" dirty="0">
              <a:latin typeface="+mj-lt"/>
              <a:cs typeface="Carlito"/>
            </a:endParaRPr>
          </a:p>
          <a:p>
            <a:pPr marL="302260" indent="-253365" algn="just">
              <a:lnSpc>
                <a:spcPct val="100000"/>
              </a:lnSpc>
              <a:buAutoNum type="alphaLcParenR"/>
              <a:tabLst>
                <a:tab pos="302260" algn="l"/>
              </a:tabLst>
            </a:pPr>
            <a:r>
              <a:rPr sz="2000" spc="-10" dirty="0">
                <a:latin typeface="+mj-lt"/>
                <a:cs typeface="Carlito"/>
              </a:rPr>
              <a:t>What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is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displacement</a:t>
            </a:r>
            <a:r>
              <a:rPr sz="2000" spc="-1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volume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and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clearance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volume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254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cylinder?</a:t>
            </a:r>
            <a:endParaRPr sz="2000" dirty="0">
              <a:latin typeface="+mj-lt"/>
              <a:cs typeface="Carlito"/>
            </a:endParaRPr>
          </a:p>
          <a:p>
            <a:pPr marL="313055" indent="-264160" algn="just">
              <a:lnSpc>
                <a:spcPct val="100000"/>
              </a:lnSpc>
              <a:buAutoNum type="alphaLcParenR"/>
              <a:tabLst>
                <a:tab pos="313055" algn="l"/>
              </a:tabLst>
            </a:pPr>
            <a:r>
              <a:rPr sz="2000" dirty="0">
                <a:latin typeface="+mj-lt"/>
                <a:cs typeface="Carlito"/>
              </a:rPr>
              <a:t>mean</a:t>
            </a:r>
            <a:r>
              <a:rPr sz="2000" spc="-114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piston</a:t>
            </a:r>
            <a:r>
              <a:rPr sz="2000" spc="-1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speed</a:t>
            </a:r>
            <a:endParaRPr sz="2000" dirty="0">
              <a:latin typeface="+mj-lt"/>
              <a:cs typeface="Carlito"/>
            </a:endParaRPr>
          </a:p>
          <a:p>
            <a:pPr marL="50800">
              <a:lnSpc>
                <a:spcPct val="100000"/>
              </a:lnSpc>
              <a:spcBef>
                <a:spcPts val="2340"/>
              </a:spcBef>
            </a:pPr>
            <a:r>
              <a:rPr sz="2000" b="1" spc="-10" dirty="0">
                <a:latin typeface="+mj-lt"/>
                <a:cs typeface="Carlito"/>
              </a:rPr>
              <a:t>Solution:</a:t>
            </a:r>
            <a:endParaRPr sz="2000" dirty="0">
              <a:latin typeface="+mj-lt"/>
              <a:cs typeface="Carlito"/>
            </a:endParaRPr>
          </a:p>
          <a:p>
            <a:pPr marR="6597015" algn="r">
              <a:lnSpc>
                <a:spcPts val="2395"/>
              </a:lnSpc>
              <a:spcBef>
                <a:spcPts val="15"/>
              </a:spcBef>
            </a:pPr>
            <a:r>
              <a:rPr sz="2000" dirty="0">
                <a:latin typeface="+mj-lt"/>
                <a:cs typeface="Carlito"/>
              </a:rPr>
              <a:t>V</a:t>
            </a:r>
            <a:r>
              <a:rPr sz="2025" baseline="-12345" dirty="0">
                <a:latin typeface="+mj-lt"/>
                <a:cs typeface="Carlito"/>
              </a:rPr>
              <a:t>d</a:t>
            </a:r>
            <a:r>
              <a:rPr sz="2025" spc="232" baseline="-12345" dirty="0">
                <a:latin typeface="+mj-lt"/>
                <a:cs typeface="Carlito"/>
              </a:rPr>
              <a:t> 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spc="-60" dirty="0">
                <a:latin typeface="+mj-lt"/>
                <a:cs typeface="Carlito"/>
              </a:rPr>
              <a:t>(</a:t>
            </a:r>
            <a:r>
              <a:rPr sz="2000" spc="-60" dirty="0">
                <a:latin typeface="+mj-lt"/>
                <a:cs typeface="Arial"/>
              </a:rPr>
              <a:t>π</a:t>
            </a:r>
            <a:r>
              <a:rPr sz="2000" spc="-60" dirty="0">
                <a:latin typeface="+mj-lt"/>
                <a:cs typeface="Carlito"/>
              </a:rPr>
              <a:t>/4)</a:t>
            </a:r>
            <a:r>
              <a:rPr sz="2000" spc="-1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-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</a:t>
            </a:r>
            <a:r>
              <a:rPr sz="2025" baseline="16460" dirty="0">
                <a:latin typeface="+mj-lt"/>
                <a:cs typeface="Carlito"/>
              </a:rPr>
              <a:t>2</a:t>
            </a:r>
            <a:r>
              <a:rPr sz="2025" spc="-75" baseline="1646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L</a:t>
            </a:r>
            <a:endParaRPr sz="2000" dirty="0">
              <a:latin typeface="+mj-lt"/>
              <a:cs typeface="Carlito"/>
            </a:endParaRPr>
          </a:p>
          <a:p>
            <a:pPr marR="6552565" algn="r">
              <a:lnSpc>
                <a:spcPts val="2395"/>
              </a:lnSpc>
            </a:pPr>
            <a:r>
              <a:rPr sz="2000" dirty="0">
                <a:latin typeface="+mj-lt"/>
                <a:cs typeface="Carlito"/>
              </a:rPr>
              <a:t>=</a:t>
            </a:r>
            <a:r>
              <a:rPr sz="2000" spc="-4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1.51</a:t>
            </a:r>
            <a:r>
              <a:rPr sz="2000" spc="-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×</a:t>
            </a:r>
            <a:r>
              <a:rPr sz="2000" spc="-2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10</a:t>
            </a:r>
            <a:r>
              <a:rPr sz="2025" spc="-15" baseline="16460" dirty="0">
                <a:latin typeface="+mj-lt"/>
                <a:cs typeface="Arial"/>
              </a:rPr>
              <a:t>−</a:t>
            </a:r>
            <a:r>
              <a:rPr sz="2025" spc="-15" baseline="16460" dirty="0">
                <a:latin typeface="+mj-lt"/>
                <a:cs typeface="Carlito"/>
              </a:rPr>
              <a:t>3</a:t>
            </a:r>
            <a:r>
              <a:rPr sz="2000" spc="-10" dirty="0">
                <a:latin typeface="+mj-lt"/>
                <a:cs typeface="Carlito"/>
              </a:rPr>
              <a:t>m</a:t>
            </a:r>
            <a:r>
              <a:rPr sz="2025" spc="-15" baseline="16460" dirty="0">
                <a:latin typeface="+mj-lt"/>
                <a:cs typeface="Carlito"/>
              </a:rPr>
              <a:t>3</a:t>
            </a:r>
            <a:endParaRPr sz="2025" baseline="16460" dirty="0">
              <a:latin typeface="+mj-lt"/>
              <a:cs typeface="Carlito"/>
            </a:endParaRPr>
          </a:p>
          <a:p>
            <a:pPr marL="50800">
              <a:lnSpc>
                <a:spcPct val="100000"/>
              </a:lnSpc>
              <a:spcBef>
                <a:spcPts val="10"/>
              </a:spcBef>
            </a:pPr>
            <a:r>
              <a:rPr sz="2000" spc="-100" dirty="0">
                <a:latin typeface="+mj-lt"/>
                <a:cs typeface="Carlito"/>
              </a:rPr>
              <a:t>We</a:t>
            </a:r>
            <a:r>
              <a:rPr sz="2000" spc="-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know</a:t>
            </a:r>
            <a:r>
              <a:rPr sz="2000" spc="-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that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spc="-40" dirty="0">
                <a:latin typeface="+mj-lt"/>
                <a:cs typeface="Carlito"/>
              </a:rPr>
              <a:t>(V</a:t>
            </a:r>
            <a:r>
              <a:rPr sz="2025" spc="-60" baseline="-12345" dirty="0">
                <a:latin typeface="+mj-lt"/>
                <a:cs typeface="Carlito"/>
              </a:rPr>
              <a:t>d</a:t>
            </a:r>
            <a:r>
              <a:rPr sz="2025" spc="-165" baseline="-123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+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V</a:t>
            </a:r>
            <a:r>
              <a:rPr sz="2025" baseline="-12345" dirty="0">
                <a:latin typeface="+mj-lt"/>
                <a:cs typeface="Carlito"/>
              </a:rPr>
              <a:t>c</a:t>
            </a:r>
            <a:r>
              <a:rPr sz="2000" dirty="0">
                <a:latin typeface="+mj-lt"/>
                <a:cs typeface="Carlito"/>
              </a:rPr>
              <a:t>)/</a:t>
            </a:r>
            <a:r>
              <a:rPr sz="2000" spc="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Arial"/>
              </a:rPr>
              <a:t>V</a:t>
            </a:r>
            <a:r>
              <a:rPr sz="2025" spc="-37" baseline="-12345" dirty="0">
                <a:latin typeface="+mj-lt"/>
                <a:cs typeface="Arial"/>
              </a:rPr>
              <a:t>c</a:t>
            </a:r>
            <a:endParaRPr sz="2025" baseline="-12345" dirty="0">
              <a:latin typeface="+mj-lt"/>
              <a:cs typeface="Arial"/>
            </a:endParaRPr>
          </a:p>
          <a:p>
            <a:pPr marL="50800">
              <a:lnSpc>
                <a:spcPts val="2395"/>
              </a:lnSpc>
            </a:pPr>
            <a:r>
              <a:rPr sz="2000" dirty="0">
                <a:latin typeface="+mj-lt"/>
                <a:cs typeface="Carlito"/>
              </a:rPr>
              <a:t>The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clearance</a:t>
            </a:r>
            <a:r>
              <a:rPr sz="2000" spc="-30" dirty="0">
                <a:latin typeface="+mj-lt"/>
                <a:cs typeface="Carlito"/>
              </a:rPr>
              <a:t> volume,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Arial"/>
              </a:rPr>
              <a:t>V</a:t>
            </a:r>
            <a:r>
              <a:rPr sz="2025" baseline="-12345" dirty="0">
                <a:latin typeface="+mj-lt"/>
                <a:cs typeface="Arial"/>
              </a:rPr>
              <a:t>c</a:t>
            </a:r>
            <a:r>
              <a:rPr sz="2025" spc="-82" baseline="-12345" dirty="0">
                <a:latin typeface="+mj-lt"/>
                <a:cs typeface="Arial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Arial"/>
              </a:rPr>
              <a:t>V</a:t>
            </a:r>
            <a:r>
              <a:rPr sz="2025" baseline="-12345" dirty="0">
                <a:latin typeface="+mj-lt"/>
                <a:cs typeface="Arial"/>
              </a:rPr>
              <a:t>d</a:t>
            </a:r>
            <a:r>
              <a:rPr sz="2025" spc="-67" baseline="-12345" dirty="0">
                <a:latin typeface="+mj-lt"/>
                <a:cs typeface="Arial"/>
              </a:rPr>
              <a:t> </a:t>
            </a:r>
            <a:r>
              <a:rPr sz="2000" dirty="0">
                <a:latin typeface="+mj-lt"/>
                <a:cs typeface="Carlito"/>
              </a:rPr>
              <a:t>/(r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Arial"/>
              </a:rPr>
              <a:t>−</a:t>
            </a:r>
            <a:r>
              <a:rPr sz="2000" spc="-25" dirty="0">
                <a:latin typeface="+mj-lt"/>
                <a:cs typeface="Carlito"/>
              </a:rPr>
              <a:t>1)</a:t>
            </a:r>
            <a:endParaRPr sz="2000" dirty="0">
              <a:latin typeface="+mj-lt"/>
              <a:cs typeface="Carlito"/>
            </a:endParaRPr>
          </a:p>
          <a:p>
            <a:pPr marL="2736215">
              <a:lnSpc>
                <a:spcPts val="2395"/>
              </a:lnSpc>
            </a:pPr>
            <a:r>
              <a:rPr sz="2000" dirty="0">
                <a:latin typeface="+mj-lt"/>
                <a:cs typeface="Carlito"/>
              </a:rPr>
              <a:t>=</a:t>
            </a:r>
            <a:r>
              <a:rPr sz="2000" spc="-4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1.89</a:t>
            </a:r>
            <a:r>
              <a:rPr sz="2000" spc="-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×</a:t>
            </a:r>
            <a:r>
              <a:rPr sz="2000" spc="-1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10</a:t>
            </a:r>
            <a:r>
              <a:rPr sz="1950" baseline="25641" dirty="0">
                <a:latin typeface="+mj-lt"/>
                <a:cs typeface="Carlito"/>
              </a:rPr>
              <a:t>-4</a:t>
            </a:r>
            <a:r>
              <a:rPr sz="1950" spc="-195" baseline="25641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m</a:t>
            </a:r>
            <a:r>
              <a:rPr sz="2025" spc="-37" baseline="16460" dirty="0">
                <a:latin typeface="+mj-lt"/>
                <a:cs typeface="Carlito"/>
              </a:rPr>
              <a:t>3</a:t>
            </a:r>
            <a:endParaRPr sz="2025" baseline="16460" dirty="0">
              <a:latin typeface="+mj-lt"/>
              <a:cs typeface="Carlito"/>
            </a:endParaRPr>
          </a:p>
          <a:p>
            <a:pPr marL="52069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+mj-lt"/>
                <a:cs typeface="Carlito"/>
              </a:rPr>
              <a:t>U</a:t>
            </a:r>
            <a:r>
              <a:rPr sz="2025" baseline="-12345" dirty="0">
                <a:latin typeface="+mj-lt"/>
                <a:cs typeface="Carlito"/>
              </a:rPr>
              <a:t>p</a:t>
            </a:r>
            <a:r>
              <a:rPr sz="2025" spc="-89" baseline="-123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2NL/60</a:t>
            </a:r>
            <a:r>
              <a:rPr sz="2000" spc="-1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2</a:t>
            </a:r>
            <a:r>
              <a:rPr sz="2000" spc="-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(2100/60)</a:t>
            </a:r>
            <a:r>
              <a:rPr sz="2000" spc="-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0.127</a:t>
            </a:r>
            <a:r>
              <a:rPr sz="2000" spc="-9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=8.89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m/s</a:t>
            </a:r>
            <a:endParaRPr sz="20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83610" algn="l"/>
                <a:tab pos="9156700" algn="l"/>
              </a:tabLst>
            </a:pPr>
            <a:r>
              <a:rPr dirty="0">
                <a:latin typeface="+mj-lt"/>
              </a:rPr>
              <a:t>	</a:t>
            </a:r>
            <a:r>
              <a:rPr spc="-40" dirty="0">
                <a:latin typeface="+mj-lt"/>
              </a:rPr>
              <a:t>Problem</a:t>
            </a:r>
            <a:r>
              <a:rPr spc="-165" dirty="0">
                <a:latin typeface="+mj-lt"/>
              </a:rPr>
              <a:t> </a:t>
            </a:r>
            <a:r>
              <a:rPr spc="-50" dirty="0">
                <a:latin typeface="+mj-lt"/>
              </a:rPr>
              <a:t>2</a:t>
            </a:r>
            <a:r>
              <a:rPr dirty="0">
                <a:latin typeface="+mj-lt"/>
              </a:rPr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8" y="4915611"/>
            <a:ext cx="668021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 spc="60">
                <a:latin typeface="+mj-lt"/>
              </a:rPr>
              <a:t>ME 165</a:t>
            </a:r>
            <a:endParaRPr b="0" spc="30" dirty="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28</a:t>
            </a:fld>
            <a:endParaRPr spc="-25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103" y="823721"/>
            <a:ext cx="8509635" cy="417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 marR="304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+mj-lt"/>
                <a:cs typeface="Carlito"/>
              </a:rPr>
              <a:t>A</a:t>
            </a:r>
            <a:r>
              <a:rPr sz="2000" spc="140" dirty="0">
                <a:latin typeface="+mj-lt"/>
                <a:cs typeface="Carlito"/>
              </a:rPr>
              <a:t> </a:t>
            </a:r>
            <a:r>
              <a:rPr sz="2000" spc="-35" dirty="0">
                <a:latin typeface="+mj-lt"/>
                <a:cs typeface="Carlito"/>
              </a:rPr>
              <a:t>three-</a:t>
            </a:r>
            <a:r>
              <a:rPr sz="2000" dirty="0">
                <a:latin typeface="+mj-lt"/>
                <a:cs typeface="Carlito"/>
              </a:rPr>
              <a:t>liter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SI</a:t>
            </a:r>
            <a:r>
              <a:rPr sz="2000" spc="1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V6</a:t>
            </a:r>
            <a:r>
              <a:rPr sz="2000" spc="1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that</a:t>
            </a:r>
            <a:r>
              <a:rPr sz="2000" spc="14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operates</a:t>
            </a:r>
            <a:r>
              <a:rPr sz="2000" spc="11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on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135" dirty="0">
                <a:latin typeface="+mj-lt"/>
                <a:cs typeface="Carlito"/>
              </a:rPr>
              <a:t> </a:t>
            </a:r>
            <a:r>
              <a:rPr sz="2000" spc="-60" dirty="0">
                <a:latin typeface="+mj-lt"/>
                <a:cs typeface="Carlito"/>
              </a:rPr>
              <a:t>four-</a:t>
            </a:r>
            <a:r>
              <a:rPr sz="2000" spc="-25" dirty="0">
                <a:latin typeface="+mj-lt"/>
                <a:cs typeface="Carlito"/>
              </a:rPr>
              <a:t>stroke</a:t>
            </a:r>
            <a:r>
              <a:rPr sz="2000" spc="1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cycle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at</a:t>
            </a:r>
            <a:r>
              <a:rPr sz="2000" spc="11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3600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RPM.</a:t>
            </a:r>
            <a:r>
              <a:rPr sz="2000" spc="114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The </a:t>
            </a:r>
            <a:r>
              <a:rPr sz="2000" dirty="0">
                <a:latin typeface="+mj-lt"/>
                <a:cs typeface="Carlito"/>
              </a:rPr>
              <a:t>compression</a:t>
            </a:r>
            <a:r>
              <a:rPr sz="2000" spc="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ratio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is</a:t>
            </a:r>
            <a:r>
              <a:rPr sz="2000" spc="1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9.5,</a:t>
            </a:r>
            <a:r>
              <a:rPr sz="2000" spc="11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length</a:t>
            </a:r>
            <a:r>
              <a:rPr sz="2000" spc="1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1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connecting</a:t>
            </a:r>
            <a:r>
              <a:rPr sz="2000" spc="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rods</a:t>
            </a:r>
            <a:r>
              <a:rPr sz="2000" spc="10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is</a:t>
            </a:r>
            <a:r>
              <a:rPr sz="2000" spc="1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16.6</a:t>
            </a:r>
            <a:r>
              <a:rPr sz="2000" spc="1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cm,</a:t>
            </a:r>
            <a:r>
              <a:rPr sz="2000" spc="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is </a:t>
            </a:r>
            <a:r>
              <a:rPr sz="2000" spc="-20" dirty="0">
                <a:latin typeface="+mj-lt"/>
                <a:cs typeface="Carlito"/>
              </a:rPr>
              <a:t>square</a:t>
            </a:r>
            <a:r>
              <a:rPr sz="2000" spc="-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(B=L) </a:t>
            </a:r>
            <a:r>
              <a:rPr sz="2000" spc="-10" dirty="0">
                <a:latin typeface="+mj-lt"/>
                <a:cs typeface="Carlito"/>
              </a:rPr>
              <a:t>Calculate:</a:t>
            </a:r>
            <a:endParaRPr sz="2000" dirty="0">
              <a:latin typeface="+mj-lt"/>
              <a:cs typeface="Carlito"/>
            </a:endParaRPr>
          </a:p>
          <a:p>
            <a:pPr marL="314325" indent="-252729">
              <a:lnSpc>
                <a:spcPct val="100000"/>
              </a:lnSpc>
              <a:buAutoNum type="alphaLcParenR"/>
              <a:tabLst>
                <a:tab pos="314325" algn="l"/>
              </a:tabLst>
            </a:pPr>
            <a:r>
              <a:rPr sz="2000" spc="-10" dirty="0">
                <a:latin typeface="+mj-lt"/>
                <a:cs typeface="Carlito"/>
              </a:rPr>
              <a:t>Cylinder</a:t>
            </a:r>
            <a:r>
              <a:rPr sz="2000" spc="-12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bore</a:t>
            </a:r>
            <a:endParaRPr sz="2000" dirty="0">
              <a:latin typeface="+mj-lt"/>
              <a:cs typeface="Carlito"/>
            </a:endParaRPr>
          </a:p>
          <a:p>
            <a:pPr marL="325755" indent="-264160">
              <a:lnSpc>
                <a:spcPct val="100000"/>
              </a:lnSpc>
              <a:buAutoNum type="alphaLcParenR"/>
              <a:tabLst>
                <a:tab pos="325755" algn="l"/>
              </a:tabLst>
            </a:pPr>
            <a:r>
              <a:rPr sz="2000" spc="-60" dirty="0">
                <a:latin typeface="+mj-lt"/>
                <a:cs typeface="Carlito"/>
              </a:rPr>
              <a:t>Stroke</a:t>
            </a:r>
            <a:r>
              <a:rPr sz="2000" spc="-8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length</a:t>
            </a:r>
            <a:endParaRPr sz="2000" dirty="0">
              <a:latin typeface="+mj-lt"/>
              <a:cs typeface="Carlito"/>
            </a:endParaRPr>
          </a:p>
          <a:p>
            <a:pPr marL="302260" indent="-240665">
              <a:lnSpc>
                <a:spcPct val="100000"/>
              </a:lnSpc>
              <a:buAutoNum type="alphaLcParenR"/>
              <a:tabLst>
                <a:tab pos="302260" algn="l"/>
              </a:tabLst>
            </a:pPr>
            <a:r>
              <a:rPr sz="2000" spc="-75" dirty="0">
                <a:latin typeface="+mj-lt"/>
                <a:cs typeface="Carlito"/>
              </a:rPr>
              <a:t>Average</a:t>
            </a:r>
            <a:r>
              <a:rPr sz="2000" spc="-12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piston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speed</a:t>
            </a:r>
            <a:endParaRPr sz="2000" dirty="0">
              <a:latin typeface="+mj-lt"/>
              <a:cs typeface="Carlito"/>
            </a:endParaRPr>
          </a:p>
          <a:p>
            <a:pPr marL="325755" indent="-264160">
              <a:lnSpc>
                <a:spcPct val="100000"/>
              </a:lnSpc>
              <a:buAutoNum type="alphaLcParenR"/>
              <a:tabLst>
                <a:tab pos="325755" algn="l"/>
              </a:tabLst>
            </a:pPr>
            <a:r>
              <a:rPr sz="2000" spc="-30" dirty="0">
                <a:latin typeface="+mj-lt"/>
                <a:cs typeface="Carlito"/>
              </a:rPr>
              <a:t>Clearance</a:t>
            </a:r>
            <a:r>
              <a:rPr sz="2000" spc="-9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volume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one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cylinder</a:t>
            </a:r>
            <a:endParaRPr sz="2000" dirty="0">
              <a:latin typeface="+mj-lt"/>
              <a:cs typeface="Carlito"/>
            </a:endParaRPr>
          </a:p>
          <a:p>
            <a:pPr marL="63500" marR="3644265">
              <a:lnSpc>
                <a:spcPct val="100000"/>
              </a:lnSpc>
              <a:spcBef>
                <a:spcPts val="2340"/>
              </a:spcBef>
            </a:pPr>
            <a:r>
              <a:rPr sz="2000" b="1" spc="-10" dirty="0">
                <a:latin typeface="+mj-lt"/>
                <a:cs typeface="Carlito"/>
              </a:rPr>
              <a:t>Solution</a:t>
            </a:r>
            <a:r>
              <a:rPr sz="2000" spc="-10" dirty="0">
                <a:latin typeface="+mj-lt"/>
                <a:cs typeface="Carlito"/>
              </a:rPr>
              <a:t>:a.</a:t>
            </a:r>
            <a:r>
              <a:rPr sz="2000" spc="-10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Given,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Swept</a:t>
            </a:r>
            <a:r>
              <a:rPr sz="2000" spc="-7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volume,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Vs=3×10</a:t>
            </a:r>
            <a:r>
              <a:rPr sz="1950" spc="-15" baseline="25641" dirty="0">
                <a:latin typeface="+mj-lt"/>
                <a:cs typeface="Carlito"/>
              </a:rPr>
              <a:t>−3</a:t>
            </a:r>
            <a:r>
              <a:rPr sz="2000" spc="-10" dirty="0">
                <a:latin typeface="+mj-lt"/>
                <a:cs typeface="Carlito"/>
              </a:rPr>
              <a:t>m3 </a:t>
            </a:r>
            <a:r>
              <a:rPr sz="2000" dirty="0">
                <a:latin typeface="+mj-lt"/>
                <a:cs typeface="Carlito"/>
              </a:rPr>
              <a:t>RPM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-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engine,</a:t>
            </a:r>
            <a:r>
              <a:rPr sz="2000" spc="-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N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2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3600</a:t>
            </a:r>
            <a:endParaRPr sz="2000" dirty="0">
              <a:latin typeface="+mj-lt"/>
              <a:cs typeface="Carlito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+mj-lt"/>
                <a:cs typeface="Carlito"/>
              </a:rPr>
              <a:t>The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-9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bore,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B=?</a:t>
            </a:r>
            <a:r>
              <a:rPr sz="2000" spc="390" dirty="0">
                <a:latin typeface="+mj-lt"/>
                <a:cs typeface="Carlito"/>
              </a:rPr>
              <a:t> </a:t>
            </a:r>
            <a:r>
              <a:rPr sz="2000" spc="-40" dirty="0">
                <a:latin typeface="+mj-lt"/>
                <a:cs typeface="Carlito"/>
              </a:rPr>
              <a:t>Stroke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length,</a:t>
            </a:r>
            <a:r>
              <a:rPr sz="2000" spc="-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L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=?</a:t>
            </a:r>
            <a:endParaRPr sz="2000" dirty="0">
              <a:latin typeface="+mj-lt"/>
              <a:cs typeface="Carlito"/>
            </a:endParaRPr>
          </a:p>
          <a:p>
            <a:pPr marL="304165">
              <a:lnSpc>
                <a:spcPts val="2395"/>
              </a:lnSpc>
              <a:spcBef>
                <a:spcPts val="1510"/>
              </a:spcBef>
            </a:pPr>
            <a:r>
              <a:rPr sz="2000" spc="-100" dirty="0">
                <a:latin typeface="+mj-lt"/>
                <a:cs typeface="Carlito"/>
              </a:rPr>
              <a:t>We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spc="-120" dirty="0">
                <a:latin typeface="+mj-lt"/>
                <a:cs typeface="Carlito"/>
              </a:rPr>
              <a:t>know,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V</a:t>
            </a:r>
            <a:r>
              <a:rPr sz="2025" baseline="-12345" dirty="0">
                <a:latin typeface="+mj-lt"/>
                <a:cs typeface="Carlito"/>
              </a:rPr>
              <a:t>s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50" dirty="0">
                <a:latin typeface="+mj-lt"/>
                <a:cs typeface="Carlito"/>
              </a:rPr>
              <a:t> </a:t>
            </a:r>
            <a:r>
              <a:rPr sz="2000" spc="-125" dirty="0">
                <a:latin typeface="+mj-lt"/>
                <a:cs typeface="Carlito"/>
              </a:rPr>
              <a:t>n×(</a:t>
            </a:r>
            <a:r>
              <a:rPr sz="2000" spc="-125" dirty="0">
                <a:latin typeface="+mj-lt"/>
                <a:cs typeface="Noto Sans Math"/>
              </a:rPr>
              <a:t>𝜋</a:t>
            </a:r>
            <a:r>
              <a:rPr sz="2000" spc="-125" dirty="0">
                <a:latin typeface="+mj-lt"/>
                <a:cs typeface="Carlito"/>
              </a:rPr>
              <a:t>/4×B</a:t>
            </a:r>
            <a:r>
              <a:rPr sz="2025" spc="-187" baseline="16460" dirty="0">
                <a:latin typeface="+mj-lt"/>
                <a:cs typeface="Carlito"/>
              </a:rPr>
              <a:t>2</a:t>
            </a:r>
            <a:r>
              <a:rPr sz="2000" spc="-125" dirty="0">
                <a:latin typeface="+mj-lt"/>
                <a:cs typeface="Carlito"/>
              </a:rPr>
              <a:t>×L</a:t>
            </a:r>
            <a:r>
              <a:rPr sz="2000" spc="-165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)</a:t>
            </a:r>
            <a:endParaRPr sz="2000" dirty="0">
              <a:latin typeface="+mj-lt"/>
              <a:cs typeface="Carlito"/>
            </a:endParaRPr>
          </a:p>
          <a:p>
            <a:pPr marL="304165">
              <a:lnSpc>
                <a:spcPts val="2395"/>
              </a:lnSpc>
            </a:pPr>
            <a:r>
              <a:rPr sz="2000" spc="-10" dirty="0">
                <a:latin typeface="+mj-lt"/>
                <a:cs typeface="Carlito"/>
              </a:rPr>
              <a:t>(here</a:t>
            </a:r>
            <a:r>
              <a:rPr sz="2000" spc="-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n</a:t>
            </a:r>
            <a:r>
              <a:rPr sz="2000" spc="-4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is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no.</a:t>
            </a:r>
            <a:r>
              <a:rPr sz="2000" spc="-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cylinder)/</a:t>
            </a:r>
            <a:endParaRPr sz="20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83610" algn="l"/>
                <a:tab pos="9156700" algn="l"/>
              </a:tabLst>
            </a:pPr>
            <a:r>
              <a:rPr dirty="0">
                <a:latin typeface="+mj-lt"/>
              </a:rPr>
              <a:t>	</a:t>
            </a:r>
            <a:r>
              <a:rPr spc="-40" dirty="0">
                <a:latin typeface="+mj-lt"/>
              </a:rPr>
              <a:t>Problem</a:t>
            </a:r>
            <a:r>
              <a:rPr spc="-165" dirty="0">
                <a:latin typeface="+mj-lt"/>
              </a:rPr>
              <a:t> </a:t>
            </a:r>
            <a:r>
              <a:rPr spc="-50" dirty="0">
                <a:latin typeface="+mj-lt"/>
              </a:rPr>
              <a:t>2</a:t>
            </a:r>
            <a:r>
              <a:rPr dirty="0">
                <a:latin typeface="+mj-lt"/>
              </a:rPr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8" y="4907991"/>
            <a:ext cx="668021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 spc="60">
                <a:latin typeface="+mj-lt"/>
              </a:rPr>
              <a:t>ME 165</a:t>
            </a:r>
            <a:endParaRPr b="0" spc="30" dirty="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29</a:t>
            </a:fld>
            <a:endParaRPr spc="-25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803" y="883411"/>
            <a:ext cx="6972300" cy="3958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660" indent="-252729">
              <a:lnSpc>
                <a:spcPct val="100000"/>
              </a:lnSpc>
              <a:spcBef>
                <a:spcPts val="100"/>
              </a:spcBef>
              <a:buAutoNum type="alphaLcPeriod" startAt="2"/>
              <a:tabLst>
                <a:tab pos="327660" algn="l"/>
              </a:tabLst>
            </a:pPr>
            <a:r>
              <a:rPr sz="1800" dirty="0">
                <a:latin typeface="+mj-lt"/>
                <a:cs typeface="Carlito"/>
              </a:rPr>
              <a:t>Since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B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L,</a:t>
            </a:r>
            <a:r>
              <a:rPr sz="1800" spc="2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so</a:t>
            </a:r>
            <a:r>
              <a:rPr sz="1800" spc="-7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L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0.086</a:t>
            </a:r>
            <a:r>
              <a:rPr sz="1800" spc="20" dirty="0">
                <a:latin typeface="+mj-lt"/>
                <a:cs typeface="Carlito"/>
              </a:rPr>
              <a:t> </a:t>
            </a:r>
            <a:r>
              <a:rPr sz="1800" spc="-50" dirty="0">
                <a:latin typeface="+mj-lt"/>
                <a:cs typeface="Carlito"/>
              </a:rPr>
              <a:t>m</a:t>
            </a:r>
            <a:endParaRPr sz="1800">
              <a:latin typeface="+mj-lt"/>
              <a:cs typeface="Carlito"/>
            </a:endParaRPr>
          </a:p>
          <a:p>
            <a:pPr marL="297180" indent="-222250">
              <a:lnSpc>
                <a:spcPct val="100000"/>
              </a:lnSpc>
              <a:spcBef>
                <a:spcPts val="2100"/>
              </a:spcBef>
              <a:buAutoNum type="alphaLcPeriod" startAt="2"/>
              <a:tabLst>
                <a:tab pos="297180" algn="l"/>
              </a:tabLst>
            </a:pPr>
            <a:r>
              <a:rPr sz="1800" spc="-65" dirty="0">
                <a:latin typeface="+mj-lt"/>
                <a:cs typeface="Carlito"/>
              </a:rPr>
              <a:t>Average</a:t>
            </a:r>
            <a:r>
              <a:rPr sz="1800" spc="-90" dirty="0">
                <a:latin typeface="+mj-lt"/>
                <a:cs typeface="Carlito"/>
              </a:rPr>
              <a:t> </a:t>
            </a:r>
            <a:r>
              <a:rPr sz="1800" spc="-30" dirty="0">
                <a:latin typeface="+mj-lt"/>
                <a:cs typeface="Carlito"/>
              </a:rPr>
              <a:t>piston</a:t>
            </a:r>
            <a:r>
              <a:rPr sz="1800" spc="-7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speed</a:t>
            </a:r>
            <a:r>
              <a:rPr sz="1800" spc="-3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Sp</a:t>
            </a:r>
            <a:r>
              <a:rPr sz="1800" spc="160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=?</a:t>
            </a:r>
            <a:endParaRPr sz="1800">
              <a:latin typeface="+mj-lt"/>
              <a:cs typeface="Carlito"/>
            </a:endParaRPr>
          </a:p>
          <a:p>
            <a:pPr marL="74930">
              <a:lnSpc>
                <a:spcPct val="100000"/>
              </a:lnSpc>
              <a:spcBef>
                <a:spcPts val="2100"/>
              </a:spcBef>
            </a:pPr>
            <a:r>
              <a:rPr sz="1800" spc="-100" dirty="0">
                <a:latin typeface="+mj-lt"/>
                <a:cs typeface="Carlito"/>
              </a:rPr>
              <a:t>We</a:t>
            </a:r>
            <a:r>
              <a:rPr sz="1800" spc="-75" dirty="0">
                <a:latin typeface="+mj-lt"/>
                <a:cs typeface="Carlito"/>
              </a:rPr>
              <a:t> </a:t>
            </a:r>
            <a:r>
              <a:rPr sz="1800" spc="-114" dirty="0">
                <a:latin typeface="+mj-lt"/>
                <a:cs typeface="Carlito"/>
              </a:rPr>
              <a:t>know,</a:t>
            </a:r>
            <a:r>
              <a:rPr sz="1800" spc="-6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Sp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9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2NL</a:t>
            </a:r>
            <a:endParaRPr sz="1800">
              <a:latin typeface="+mj-lt"/>
              <a:cs typeface="Carlito"/>
            </a:endParaRPr>
          </a:p>
          <a:p>
            <a:pPr marL="7493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+mj-lt"/>
                <a:cs typeface="Carlito"/>
              </a:rPr>
              <a:t>= </a:t>
            </a:r>
            <a:r>
              <a:rPr sz="1800" spc="-25" dirty="0">
                <a:latin typeface="+mj-lt"/>
                <a:cs typeface="Carlito"/>
              </a:rPr>
              <a:t>2×3600×0.086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spc="-50" dirty="0">
                <a:latin typeface="+mj-lt"/>
                <a:cs typeface="Carlito"/>
              </a:rPr>
              <a:t>m</a:t>
            </a:r>
            <a:endParaRPr sz="1800">
              <a:latin typeface="+mj-lt"/>
              <a:cs typeface="Carlito"/>
            </a:endParaRPr>
          </a:p>
          <a:p>
            <a:pPr marL="74930">
              <a:lnSpc>
                <a:spcPct val="100000"/>
              </a:lnSpc>
            </a:pPr>
            <a:r>
              <a:rPr sz="1800" dirty="0">
                <a:latin typeface="+mj-lt"/>
                <a:cs typeface="Carlito"/>
              </a:rPr>
              <a:t>=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2×(3600/60)×0.086</a:t>
            </a:r>
            <a:r>
              <a:rPr sz="1800" spc="25" dirty="0">
                <a:latin typeface="+mj-lt"/>
                <a:cs typeface="Carlito"/>
              </a:rPr>
              <a:t> </a:t>
            </a:r>
            <a:r>
              <a:rPr sz="1800" spc="-50" dirty="0">
                <a:latin typeface="+mj-lt"/>
                <a:cs typeface="Carlito"/>
              </a:rPr>
              <a:t>m</a:t>
            </a:r>
            <a:endParaRPr sz="1800">
              <a:latin typeface="+mj-lt"/>
              <a:cs typeface="Carlito"/>
            </a:endParaRPr>
          </a:p>
          <a:p>
            <a:pPr marL="74930">
              <a:lnSpc>
                <a:spcPct val="100000"/>
              </a:lnSpc>
            </a:pPr>
            <a:r>
              <a:rPr sz="1800" dirty="0">
                <a:latin typeface="+mj-lt"/>
                <a:cs typeface="Carlito"/>
              </a:rPr>
              <a:t>=</a:t>
            </a:r>
            <a:r>
              <a:rPr sz="1800" spc="-5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10.32</a:t>
            </a:r>
            <a:r>
              <a:rPr sz="1800" spc="-7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m/s</a:t>
            </a:r>
            <a:endParaRPr sz="1800">
              <a:latin typeface="+mj-lt"/>
              <a:cs typeface="Carlito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800">
              <a:latin typeface="+mj-lt"/>
              <a:cs typeface="Carlito"/>
            </a:endParaRPr>
          </a:p>
          <a:p>
            <a:pPr marL="50800" marR="43180" indent="200025">
              <a:lnSpc>
                <a:spcPct val="128899"/>
              </a:lnSpc>
              <a:buAutoNum type="alphaLcPeriod" startAt="4"/>
              <a:tabLst>
                <a:tab pos="250825" algn="l"/>
              </a:tabLst>
            </a:pPr>
            <a:r>
              <a:rPr sz="1800" spc="-30" dirty="0">
                <a:latin typeface="+mj-lt"/>
                <a:cs typeface="Carlito"/>
              </a:rPr>
              <a:t>Clearance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volume</a:t>
            </a:r>
            <a:r>
              <a:rPr sz="1800" spc="-7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of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one</a:t>
            </a:r>
            <a:r>
              <a:rPr sz="1800" spc="-3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cylinder:</a:t>
            </a:r>
            <a:r>
              <a:rPr sz="1800" spc="31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-25" dirty="0">
                <a:latin typeface="+mj-lt"/>
                <a:cs typeface="Carlito"/>
              </a:rPr>
              <a:t> clearance</a:t>
            </a:r>
            <a:r>
              <a:rPr sz="1800" spc="2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volume</a:t>
            </a:r>
            <a:r>
              <a:rPr sz="1800" spc="-65" dirty="0">
                <a:latin typeface="+mj-lt"/>
                <a:cs typeface="Carlito"/>
              </a:rPr>
              <a:t> </a:t>
            </a:r>
            <a:r>
              <a:rPr sz="1800" spc="-45" dirty="0">
                <a:latin typeface="+mj-lt"/>
                <a:cs typeface="Carlito"/>
              </a:rPr>
              <a:t>for</a:t>
            </a:r>
            <a:r>
              <a:rPr sz="1800" spc="-9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one</a:t>
            </a:r>
            <a:r>
              <a:rPr sz="1800" spc="85" dirty="0">
                <a:latin typeface="+mj-lt"/>
                <a:cs typeface="Carlito"/>
              </a:rPr>
              <a:t> </a:t>
            </a:r>
            <a:r>
              <a:rPr sz="1800" spc="-40" dirty="0">
                <a:latin typeface="+mj-lt"/>
                <a:cs typeface="Carlito"/>
              </a:rPr>
              <a:t>cylinder, </a:t>
            </a:r>
            <a:r>
              <a:rPr sz="1800" spc="-100" dirty="0">
                <a:latin typeface="+mj-lt"/>
                <a:cs typeface="Carlito"/>
              </a:rPr>
              <a:t>We</a:t>
            </a:r>
            <a:r>
              <a:rPr sz="1800" spc="-8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know</a:t>
            </a:r>
            <a:r>
              <a:rPr sz="1800" spc="-7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that</a:t>
            </a:r>
            <a:r>
              <a:rPr sz="1800" spc="-4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r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spc="-95" dirty="0">
                <a:latin typeface="+mj-lt"/>
                <a:cs typeface="Carlito"/>
              </a:rPr>
              <a:t>(V</a:t>
            </a:r>
            <a:r>
              <a:rPr sz="1800" spc="-142" baseline="-13888" dirty="0">
                <a:latin typeface="+mj-lt"/>
                <a:cs typeface="Carlito"/>
              </a:rPr>
              <a:t>d</a:t>
            </a:r>
            <a:r>
              <a:rPr sz="1800" spc="-135" baseline="-13888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+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spc="-50" dirty="0">
                <a:latin typeface="+mj-lt"/>
                <a:cs typeface="Carlito"/>
              </a:rPr>
              <a:t>V</a:t>
            </a:r>
            <a:r>
              <a:rPr sz="1800" spc="-75" baseline="-13888" dirty="0">
                <a:latin typeface="+mj-lt"/>
                <a:cs typeface="Carlito"/>
              </a:rPr>
              <a:t>c</a:t>
            </a:r>
            <a:r>
              <a:rPr sz="1800" spc="-50" dirty="0">
                <a:latin typeface="+mj-lt"/>
                <a:cs typeface="Carlito"/>
              </a:rPr>
              <a:t>)/</a:t>
            </a:r>
            <a:r>
              <a:rPr sz="1800" spc="60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Arial"/>
              </a:rPr>
              <a:t>V</a:t>
            </a:r>
            <a:r>
              <a:rPr sz="1800" spc="-37" baseline="-13888" dirty="0">
                <a:latin typeface="+mj-lt"/>
                <a:cs typeface="Arial"/>
              </a:rPr>
              <a:t>c</a:t>
            </a:r>
            <a:endParaRPr sz="1800" baseline="-13888">
              <a:latin typeface="+mj-lt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latin typeface="+mj-lt"/>
                <a:cs typeface="Carlito"/>
              </a:rPr>
              <a:t>The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clearance</a:t>
            </a:r>
            <a:r>
              <a:rPr sz="1800" spc="30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volume,</a:t>
            </a:r>
            <a:r>
              <a:rPr sz="1800" spc="-8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Arial"/>
              </a:rPr>
              <a:t>V</a:t>
            </a:r>
            <a:r>
              <a:rPr sz="1800" baseline="-13888" dirty="0">
                <a:latin typeface="+mj-lt"/>
                <a:cs typeface="Arial"/>
              </a:rPr>
              <a:t>c</a:t>
            </a:r>
            <a:r>
              <a:rPr sz="1800" spc="-52" baseline="-13888" dirty="0">
                <a:latin typeface="+mj-lt"/>
                <a:cs typeface="Arial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Arial"/>
              </a:rPr>
              <a:t>V</a:t>
            </a:r>
            <a:r>
              <a:rPr sz="1800" baseline="-13888" dirty="0">
                <a:latin typeface="+mj-lt"/>
                <a:cs typeface="Arial"/>
              </a:rPr>
              <a:t>d</a:t>
            </a:r>
            <a:r>
              <a:rPr sz="1800" spc="-75" baseline="-13888" dirty="0">
                <a:latin typeface="+mj-lt"/>
                <a:cs typeface="Arial"/>
              </a:rPr>
              <a:t> </a:t>
            </a:r>
            <a:r>
              <a:rPr sz="1800" dirty="0">
                <a:latin typeface="+mj-lt"/>
                <a:cs typeface="Carlito"/>
              </a:rPr>
              <a:t>/(r </a:t>
            </a:r>
            <a:r>
              <a:rPr sz="1800" spc="-130" dirty="0">
                <a:latin typeface="+mj-lt"/>
                <a:cs typeface="Arial"/>
              </a:rPr>
              <a:t>−</a:t>
            </a:r>
            <a:r>
              <a:rPr sz="1800" spc="-130" dirty="0">
                <a:latin typeface="+mj-lt"/>
                <a:cs typeface="Carlito"/>
              </a:rPr>
              <a:t>1)=</a:t>
            </a:r>
            <a:r>
              <a:rPr sz="1800" spc="1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352.941</a:t>
            </a:r>
            <a:r>
              <a:rPr sz="1800" spc="-50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cm</a:t>
            </a:r>
            <a:r>
              <a:rPr sz="1800" spc="-37" baseline="16203" dirty="0">
                <a:latin typeface="+mj-lt"/>
                <a:cs typeface="Carlito"/>
              </a:rPr>
              <a:t>3</a:t>
            </a:r>
            <a:endParaRPr sz="1800" baseline="16203">
              <a:latin typeface="+mj-lt"/>
              <a:cs typeface="Carlito"/>
            </a:endParaRPr>
          </a:p>
          <a:p>
            <a:pPr marL="220345">
              <a:lnSpc>
                <a:spcPct val="100000"/>
              </a:lnSpc>
              <a:spcBef>
                <a:spcPts val="780"/>
              </a:spcBef>
            </a:pPr>
            <a:r>
              <a:rPr sz="1800" spc="-40" dirty="0">
                <a:latin typeface="+mj-lt"/>
                <a:cs typeface="Carlito"/>
              </a:rPr>
              <a:t>V</a:t>
            </a:r>
            <a:r>
              <a:rPr sz="1800" spc="-60" baseline="-13888" dirty="0">
                <a:latin typeface="+mj-lt"/>
                <a:cs typeface="Carlito"/>
              </a:rPr>
              <a:t>C</a:t>
            </a:r>
            <a:r>
              <a:rPr sz="1800" spc="-75" baseline="-13888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352.941/6</a:t>
            </a:r>
            <a:r>
              <a:rPr sz="1800" spc="-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cm</a:t>
            </a:r>
            <a:r>
              <a:rPr sz="1800" spc="-15" baseline="16203" dirty="0">
                <a:latin typeface="+mj-lt"/>
                <a:cs typeface="Carlito"/>
              </a:rPr>
              <a:t>3</a:t>
            </a:r>
            <a:r>
              <a:rPr sz="1800" spc="-30" baseline="16203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58.82</a:t>
            </a:r>
            <a:r>
              <a:rPr sz="1800" spc="-3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Arial"/>
              </a:rPr>
              <a:t>cm</a:t>
            </a:r>
            <a:r>
              <a:rPr sz="1800" baseline="16203" dirty="0">
                <a:latin typeface="+mj-lt"/>
                <a:cs typeface="Arial"/>
              </a:rPr>
              <a:t>3</a:t>
            </a:r>
            <a:r>
              <a:rPr sz="1800" spc="-37" baseline="16203" dirty="0">
                <a:latin typeface="+mj-lt"/>
                <a:cs typeface="Arial"/>
              </a:rPr>
              <a:t> </a:t>
            </a:r>
            <a:r>
              <a:rPr sz="1800" dirty="0">
                <a:latin typeface="+mj-lt"/>
                <a:cs typeface="Arial"/>
              </a:rPr>
              <a:t>≈</a:t>
            </a:r>
            <a:r>
              <a:rPr sz="1800" spc="-220" dirty="0">
                <a:latin typeface="+mj-lt"/>
                <a:cs typeface="Arial"/>
              </a:rPr>
              <a:t> </a:t>
            </a:r>
            <a:r>
              <a:rPr sz="1800" spc="-20" dirty="0">
                <a:latin typeface="+mj-lt"/>
                <a:cs typeface="Carlito"/>
              </a:rPr>
              <a:t>59</a:t>
            </a:r>
            <a:r>
              <a:rPr sz="1800" spc="-8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Arial"/>
              </a:rPr>
              <a:t>cm</a:t>
            </a:r>
            <a:r>
              <a:rPr sz="1800" spc="-37" baseline="16203" dirty="0">
                <a:latin typeface="+mj-lt"/>
                <a:cs typeface="Arial"/>
              </a:rPr>
              <a:t>3</a:t>
            </a:r>
            <a:endParaRPr sz="1800" baseline="16203">
              <a:latin typeface="+mj-lt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1470">
              <a:lnSpc>
                <a:spcPct val="100000"/>
              </a:lnSpc>
              <a:spcBef>
                <a:spcPts val="100"/>
              </a:spcBef>
            </a:pPr>
            <a:r>
              <a:rPr sz="3600" u="none" spc="-25" dirty="0">
                <a:latin typeface="+mj-lt"/>
              </a:rPr>
              <a:t>Internal</a:t>
            </a:r>
            <a:r>
              <a:rPr sz="3600" u="none" spc="-125" dirty="0">
                <a:latin typeface="+mj-lt"/>
              </a:rPr>
              <a:t> </a:t>
            </a:r>
            <a:r>
              <a:rPr sz="3600" u="none" spc="-20" dirty="0">
                <a:latin typeface="+mj-lt"/>
              </a:rPr>
              <a:t>Combustion</a:t>
            </a:r>
            <a:r>
              <a:rPr sz="3600" u="none" spc="-114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Engines</a:t>
            </a:r>
            <a:r>
              <a:rPr sz="3600" u="none" spc="-130" dirty="0">
                <a:latin typeface="+mj-lt"/>
              </a:rPr>
              <a:t> </a:t>
            </a:r>
            <a:r>
              <a:rPr sz="3600" u="none" dirty="0">
                <a:latin typeface="+mj-lt"/>
              </a:rPr>
              <a:t>-</a:t>
            </a:r>
            <a:r>
              <a:rPr sz="3600" u="none" spc="-6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Construction</a:t>
            </a:r>
            <a:endParaRPr sz="3600" dirty="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530" y="674878"/>
            <a:ext cx="5374640" cy="1351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ts val="2620"/>
              </a:lnSpc>
              <a:spcBef>
                <a:spcPts val="95"/>
              </a:spcBef>
              <a:buFont typeface="Wingdings"/>
              <a:buChar char=""/>
              <a:tabLst>
                <a:tab pos="469900" algn="l"/>
              </a:tabLst>
            </a:pPr>
            <a:r>
              <a:rPr sz="2200" dirty="0">
                <a:latin typeface="+mj-lt"/>
                <a:cs typeface="Carlito"/>
              </a:rPr>
              <a:t>The</a:t>
            </a:r>
            <a:r>
              <a:rPr sz="2200" spc="-25" dirty="0">
                <a:latin typeface="+mj-lt"/>
                <a:cs typeface="Carlito"/>
              </a:rPr>
              <a:t> </a:t>
            </a:r>
            <a:r>
              <a:rPr sz="2200" spc="-10" dirty="0">
                <a:latin typeface="+mj-lt"/>
                <a:cs typeface="Carlito"/>
              </a:rPr>
              <a:t>three</a:t>
            </a:r>
            <a:r>
              <a:rPr sz="2200" spc="-5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main</a:t>
            </a:r>
            <a:r>
              <a:rPr sz="2200" spc="-60" dirty="0">
                <a:latin typeface="+mj-lt"/>
                <a:cs typeface="Carlito"/>
              </a:rPr>
              <a:t> </a:t>
            </a:r>
            <a:r>
              <a:rPr sz="2200" spc="-10" dirty="0">
                <a:latin typeface="+mj-lt"/>
                <a:cs typeface="Carlito"/>
              </a:rPr>
              <a:t>portions</a:t>
            </a:r>
            <a:r>
              <a:rPr sz="2200" spc="-3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of</a:t>
            </a:r>
            <a:r>
              <a:rPr sz="2200" spc="-5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an</a:t>
            </a:r>
            <a:r>
              <a:rPr sz="2200" spc="-65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IC</a:t>
            </a:r>
            <a:r>
              <a:rPr sz="2200" spc="-4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engine</a:t>
            </a:r>
            <a:r>
              <a:rPr sz="2200" spc="-65" dirty="0">
                <a:latin typeface="+mj-lt"/>
                <a:cs typeface="Carlito"/>
              </a:rPr>
              <a:t> </a:t>
            </a:r>
            <a:r>
              <a:rPr sz="2200" spc="-25" dirty="0">
                <a:latin typeface="+mj-lt"/>
                <a:cs typeface="Carlito"/>
              </a:rPr>
              <a:t>are</a:t>
            </a:r>
            <a:endParaRPr sz="2200" dirty="0">
              <a:latin typeface="+mj-lt"/>
              <a:cs typeface="Carlito"/>
            </a:endParaRPr>
          </a:p>
          <a:p>
            <a:pPr marL="828040" lvl="1" indent="-346075">
              <a:lnSpc>
                <a:spcPts val="2605"/>
              </a:lnSpc>
              <a:buFont typeface="Arial"/>
              <a:buChar char="•"/>
              <a:tabLst>
                <a:tab pos="828040" algn="l"/>
              </a:tabLst>
            </a:pPr>
            <a:r>
              <a:rPr sz="2200" dirty="0">
                <a:latin typeface="+mj-lt"/>
                <a:cs typeface="Carlito"/>
              </a:rPr>
              <a:t>Head</a:t>
            </a:r>
            <a:r>
              <a:rPr sz="2200" spc="-8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block:</a:t>
            </a:r>
            <a:r>
              <a:rPr sz="2200" spc="-40" dirty="0">
                <a:latin typeface="+mj-lt"/>
                <a:cs typeface="Carlito"/>
              </a:rPr>
              <a:t> </a:t>
            </a:r>
            <a:r>
              <a:rPr sz="2200" spc="-185" dirty="0">
                <a:latin typeface="+mj-lt"/>
                <a:cs typeface="Carlito"/>
              </a:rPr>
              <a:t>Top</a:t>
            </a:r>
            <a:r>
              <a:rPr sz="2200" spc="-190" dirty="0">
                <a:latin typeface="+mj-lt"/>
                <a:cs typeface="Carlito"/>
              </a:rPr>
              <a:t> </a:t>
            </a:r>
            <a:r>
              <a:rPr sz="2200" spc="-20" dirty="0">
                <a:latin typeface="+mj-lt"/>
                <a:cs typeface="Carlito"/>
              </a:rPr>
              <a:t>Part</a:t>
            </a:r>
            <a:endParaRPr sz="2200" dirty="0">
              <a:latin typeface="+mj-lt"/>
              <a:cs typeface="Carlito"/>
            </a:endParaRPr>
          </a:p>
          <a:p>
            <a:pPr marL="828040" lvl="1" indent="-346075">
              <a:lnSpc>
                <a:spcPts val="2600"/>
              </a:lnSpc>
              <a:buFont typeface="Arial"/>
              <a:buChar char="•"/>
              <a:tabLst>
                <a:tab pos="828040" algn="l"/>
              </a:tabLst>
            </a:pPr>
            <a:r>
              <a:rPr sz="2200" dirty="0">
                <a:latin typeface="+mj-lt"/>
                <a:cs typeface="Carlito"/>
              </a:rPr>
              <a:t>Cylinder</a:t>
            </a:r>
            <a:r>
              <a:rPr sz="2200" spc="-95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Block:</a:t>
            </a:r>
            <a:r>
              <a:rPr sz="2200" spc="-65" dirty="0">
                <a:latin typeface="+mj-lt"/>
                <a:cs typeface="Carlito"/>
              </a:rPr>
              <a:t> </a:t>
            </a:r>
            <a:r>
              <a:rPr sz="2200" spc="-10" dirty="0">
                <a:latin typeface="+mj-lt"/>
                <a:cs typeface="Carlito"/>
              </a:rPr>
              <a:t>Middle</a:t>
            </a:r>
            <a:r>
              <a:rPr sz="2200" spc="-210" dirty="0">
                <a:latin typeface="+mj-lt"/>
                <a:cs typeface="Carlito"/>
              </a:rPr>
              <a:t> </a:t>
            </a:r>
            <a:r>
              <a:rPr sz="2200" spc="-20" dirty="0">
                <a:latin typeface="+mj-lt"/>
                <a:cs typeface="Carlito"/>
              </a:rPr>
              <a:t>Part</a:t>
            </a:r>
            <a:endParaRPr sz="2200" dirty="0">
              <a:latin typeface="+mj-lt"/>
              <a:cs typeface="Carlito"/>
            </a:endParaRPr>
          </a:p>
          <a:p>
            <a:pPr marL="828040" lvl="1" indent="-346075">
              <a:lnSpc>
                <a:spcPts val="2620"/>
              </a:lnSpc>
              <a:buFont typeface="Arial"/>
              <a:buChar char="•"/>
              <a:tabLst>
                <a:tab pos="828040" algn="l"/>
              </a:tabLst>
            </a:pPr>
            <a:r>
              <a:rPr sz="2200" dirty="0">
                <a:latin typeface="+mj-lt"/>
                <a:cs typeface="Carlito"/>
              </a:rPr>
              <a:t>Chamber</a:t>
            </a:r>
            <a:r>
              <a:rPr sz="2200" spc="-65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or</a:t>
            </a:r>
            <a:r>
              <a:rPr sz="2200" spc="-55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Sump:</a:t>
            </a:r>
            <a:r>
              <a:rPr sz="2200" spc="-10" dirty="0">
                <a:latin typeface="+mj-lt"/>
                <a:cs typeface="Carlito"/>
              </a:rPr>
              <a:t> </a:t>
            </a:r>
            <a:r>
              <a:rPr sz="2200" spc="-45" dirty="0">
                <a:latin typeface="+mj-lt"/>
                <a:cs typeface="Carlito"/>
              </a:rPr>
              <a:t>Bottom</a:t>
            </a:r>
            <a:r>
              <a:rPr sz="2200" spc="-130" dirty="0">
                <a:latin typeface="+mj-lt"/>
                <a:cs typeface="Carlito"/>
              </a:rPr>
              <a:t> </a:t>
            </a:r>
            <a:r>
              <a:rPr sz="2200" spc="-20" dirty="0">
                <a:latin typeface="+mj-lt"/>
                <a:cs typeface="Carlito"/>
              </a:rPr>
              <a:t>Part</a:t>
            </a:r>
            <a:endParaRPr sz="2200" dirty="0">
              <a:latin typeface="+mj-lt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2343911"/>
            <a:ext cx="2572512" cy="18394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0" y="2171700"/>
            <a:ext cx="2542031" cy="21275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09488" y="2171700"/>
            <a:ext cx="2898648" cy="197662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3</a:t>
            </a:fld>
            <a:endParaRPr spc="-25" dirty="0">
              <a:latin typeface="+mj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591822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 spc="60">
                <a:latin typeface="+mj-lt"/>
              </a:rPr>
              <a:t>ME 165</a:t>
            </a:r>
            <a:endParaRPr b="0" spc="30" dirty="0">
              <a:latin typeface="+mj-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30</a:t>
            </a:fld>
            <a:endParaRPr spc="-25" dirty="0">
              <a:latin typeface="+mj-lt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444" y="-29768"/>
            <a:ext cx="9169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156065" algn="l"/>
              </a:tabLst>
            </a:pPr>
            <a:r>
              <a:rPr u="heavy" spc="190" dirty="0">
                <a:uFill>
                  <a:solidFill>
                    <a:srgbClr val="4470C4"/>
                  </a:solidFill>
                </a:uFill>
                <a:latin typeface="+mj-lt"/>
                <a:cs typeface="Times New Roman"/>
              </a:rPr>
              <a:t> </a:t>
            </a:r>
            <a:r>
              <a:rPr u="heavy" spc="-10" dirty="0">
                <a:uFill>
                  <a:solidFill>
                    <a:srgbClr val="4470C4"/>
                  </a:solidFill>
                </a:uFill>
                <a:latin typeface="+mj-lt"/>
                <a:cs typeface="Carlito"/>
              </a:rPr>
              <a:t>Acknowledgement</a:t>
            </a:r>
            <a:r>
              <a:rPr u="heavy" dirty="0">
                <a:uFill>
                  <a:solidFill>
                    <a:srgbClr val="4470C4"/>
                  </a:solidFill>
                </a:uFill>
                <a:latin typeface="+mj-lt"/>
                <a:cs typeface="Carlito"/>
              </a:rPr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1632" y="668273"/>
            <a:ext cx="7610475" cy="2115323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0029" marR="5080" indent="-227965">
              <a:lnSpc>
                <a:spcPts val="3000"/>
              </a:lnSpc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+mj-lt"/>
                <a:cs typeface="Carlito"/>
              </a:rPr>
              <a:t>Slide</a:t>
            </a:r>
            <a:r>
              <a:rPr sz="2800" spc="-145" dirty="0">
                <a:latin typeface="+mj-lt"/>
                <a:cs typeface="Carlito"/>
              </a:rPr>
              <a:t> </a:t>
            </a:r>
            <a:r>
              <a:rPr sz="2800" spc="-20" dirty="0">
                <a:latin typeface="+mj-lt"/>
                <a:cs typeface="Carlito"/>
              </a:rPr>
              <a:t>Courtesy:</a:t>
            </a:r>
            <a:r>
              <a:rPr sz="2800" spc="-114" dirty="0">
                <a:latin typeface="+mj-lt"/>
                <a:cs typeface="Carlito"/>
              </a:rPr>
              <a:t> </a:t>
            </a:r>
            <a:endParaRPr lang="en-US" sz="2800" spc="-114" dirty="0">
              <a:latin typeface="+mj-lt"/>
              <a:cs typeface="Carlito"/>
            </a:endParaRPr>
          </a:p>
          <a:p>
            <a:pPr marL="240029" marR="5080" indent="-227965">
              <a:lnSpc>
                <a:spcPts val="3000"/>
              </a:lnSpc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0" dirty="0">
                <a:latin typeface="+mj-lt"/>
                <a:cs typeface="Carlito"/>
              </a:rPr>
              <a:t>Dr.</a:t>
            </a:r>
            <a:r>
              <a:rPr sz="2800" spc="-60" dirty="0">
                <a:latin typeface="+mj-lt"/>
                <a:cs typeface="Carlito"/>
              </a:rPr>
              <a:t> </a:t>
            </a:r>
            <a:r>
              <a:rPr sz="2800" dirty="0">
                <a:latin typeface="+mj-lt"/>
                <a:cs typeface="Carlito"/>
              </a:rPr>
              <a:t>Aman</a:t>
            </a:r>
            <a:r>
              <a:rPr sz="2800" spc="-114" dirty="0">
                <a:latin typeface="+mj-lt"/>
                <a:cs typeface="Carlito"/>
              </a:rPr>
              <a:t> </a:t>
            </a:r>
            <a:r>
              <a:rPr sz="2800" dirty="0">
                <a:latin typeface="+mj-lt"/>
                <a:cs typeface="Carlito"/>
              </a:rPr>
              <a:t>Uddin,</a:t>
            </a:r>
            <a:r>
              <a:rPr sz="2800" spc="-75" dirty="0">
                <a:latin typeface="+mj-lt"/>
                <a:cs typeface="Carlito"/>
              </a:rPr>
              <a:t> </a:t>
            </a:r>
            <a:r>
              <a:rPr sz="2800" spc="-20" dirty="0">
                <a:latin typeface="+mj-lt"/>
                <a:cs typeface="Carlito"/>
              </a:rPr>
              <a:t>Assistant</a:t>
            </a:r>
            <a:r>
              <a:rPr sz="2800" spc="-60" dirty="0">
                <a:latin typeface="+mj-lt"/>
                <a:cs typeface="Carlito"/>
              </a:rPr>
              <a:t> </a:t>
            </a:r>
            <a:r>
              <a:rPr sz="2800" spc="-45" dirty="0">
                <a:latin typeface="+mj-lt"/>
                <a:cs typeface="Carlito"/>
              </a:rPr>
              <a:t>Professor, 	</a:t>
            </a:r>
            <a:r>
              <a:rPr sz="2800" spc="-10" dirty="0">
                <a:latin typeface="+mj-lt"/>
                <a:cs typeface="Carlito"/>
              </a:rPr>
              <a:t>Department</a:t>
            </a:r>
            <a:r>
              <a:rPr sz="2800" spc="-90" dirty="0">
                <a:latin typeface="+mj-lt"/>
                <a:cs typeface="Carlito"/>
              </a:rPr>
              <a:t> </a:t>
            </a:r>
            <a:r>
              <a:rPr sz="2800" dirty="0">
                <a:latin typeface="+mj-lt"/>
                <a:cs typeface="Carlito"/>
              </a:rPr>
              <a:t>of</a:t>
            </a:r>
            <a:r>
              <a:rPr sz="2800" spc="-80" dirty="0">
                <a:latin typeface="+mj-lt"/>
                <a:cs typeface="Carlito"/>
              </a:rPr>
              <a:t> </a:t>
            </a:r>
            <a:r>
              <a:rPr sz="2800" dirty="0">
                <a:latin typeface="+mj-lt"/>
                <a:cs typeface="Carlito"/>
              </a:rPr>
              <a:t>Mechanical</a:t>
            </a:r>
            <a:r>
              <a:rPr sz="2800" spc="-80" dirty="0">
                <a:latin typeface="+mj-lt"/>
                <a:cs typeface="Carlito"/>
              </a:rPr>
              <a:t> </a:t>
            </a:r>
            <a:r>
              <a:rPr sz="2800" dirty="0">
                <a:latin typeface="+mj-lt"/>
                <a:cs typeface="Carlito"/>
              </a:rPr>
              <a:t>Engineering,</a:t>
            </a:r>
            <a:r>
              <a:rPr sz="2800" spc="-100" dirty="0">
                <a:latin typeface="+mj-lt"/>
                <a:cs typeface="Carlito"/>
              </a:rPr>
              <a:t> </a:t>
            </a:r>
            <a:r>
              <a:rPr sz="2800" spc="-20" dirty="0">
                <a:latin typeface="+mj-lt"/>
                <a:cs typeface="Carlito"/>
              </a:rPr>
              <a:t>BUET</a:t>
            </a:r>
            <a:endParaRPr lang="en-US" sz="2800" spc="-20" dirty="0">
              <a:latin typeface="+mj-lt"/>
              <a:cs typeface="Carlito"/>
            </a:endParaRPr>
          </a:p>
          <a:p>
            <a:pPr marL="240029" marR="5080" indent="-227965">
              <a:lnSpc>
                <a:spcPts val="3000"/>
              </a:lnSpc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800" dirty="0">
                <a:latin typeface="+mj-lt"/>
                <a:cs typeface="Carlito"/>
              </a:rPr>
              <a:t>Saif Al-</a:t>
            </a:r>
            <a:r>
              <a:rPr lang="en-US" sz="2800" dirty="0" err="1">
                <a:latin typeface="+mj-lt"/>
                <a:cs typeface="Carlito"/>
              </a:rPr>
              <a:t>Afsan</a:t>
            </a:r>
            <a:r>
              <a:rPr lang="en-US" sz="2800" dirty="0">
                <a:latin typeface="+mj-lt"/>
                <a:cs typeface="Carlito"/>
              </a:rPr>
              <a:t> Shamim, </a:t>
            </a:r>
            <a:r>
              <a:rPr lang="en-US" sz="2800" spc="-20" dirty="0">
                <a:latin typeface="+mj-lt"/>
                <a:cs typeface="Carlito"/>
              </a:rPr>
              <a:t>Assistant</a:t>
            </a:r>
            <a:r>
              <a:rPr lang="en-US" sz="2800" spc="-60" dirty="0">
                <a:latin typeface="+mj-lt"/>
                <a:cs typeface="Carlito"/>
              </a:rPr>
              <a:t> </a:t>
            </a:r>
            <a:r>
              <a:rPr lang="en-US" sz="2800" spc="-45" dirty="0">
                <a:latin typeface="+mj-lt"/>
                <a:cs typeface="Carlito"/>
              </a:rPr>
              <a:t>Professor, 	</a:t>
            </a:r>
            <a:r>
              <a:rPr lang="en-US" sz="2800" spc="-10" dirty="0">
                <a:latin typeface="+mj-lt"/>
                <a:cs typeface="Carlito"/>
              </a:rPr>
              <a:t>Department</a:t>
            </a:r>
            <a:r>
              <a:rPr lang="en-US" sz="2800" spc="-90" dirty="0">
                <a:latin typeface="+mj-lt"/>
                <a:cs typeface="Carlito"/>
              </a:rPr>
              <a:t> </a:t>
            </a:r>
            <a:r>
              <a:rPr lang="en-US" sz="2800" dirty="0">
                <a:latin typeface="+mj-lt"/>
                <a:cs typeface="Carlito"/>
              </a:rPr>
              <a:t>of</a:t>
            </a:r>
            <a:r>
              <a:rPr lang="en-US" sz="2800" spc="-80" dirty="0">
                <a:latin typeface="+mj-lt"/>
                <a:cs typeface="Carlito"/>
              </a:rPr>
              <a:t> </a:t>
            </a:r>
            <a:r>
              <a:rPr lang="en-US" sz="2800" dirty="0">
                <a:latin typeface="+mj-lt"/>
                <a:cs typeface="Carlito"/>
              </a:rPr>
              <a:t>Mechanical</a:t>
            </a:r>
            <a:r>
              <a:rPr lang="en-US" sz="2800" spc="-80" dirty="0">
                <a:latin typeface="+mj-lt"/>
                <a:cs typeface="Carlito"/>
              </a:rPr>
              <a:t> </a:t>
            </a:r>
            <a:r>
              <a:rPr lang="en-US" sz="2800" dirty="0">
                <a:latin typeface="+mj-lt"/>
                <a:cs typeface="Carlito"/>
              </a:rPr>
              <a:t>Engineering,</a:t>
            </a:r>
            <a:r>
              <a:rPr lang="en-US" sz="2800" spc="-100" dirty="0">
                <a:latin typeface="+mj-lt"/>
                <a:cs typeface="Carlito"/>
              </a:rPr>
              <a:t> </a:t>
            </a:r>
            <a:r>
              <a:rPr lang="en-US" sz="2800" spc="-20" dirty="0">
                <a:latin typeface="+mj-lt"/>
                <a:cs typeface="Carlito"/>
              </a:rPr>
              <a:t>BUET</a:t>
            </a:r>
            <a:endParaRPr sz="28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4375">
              <a:lnSpc>
                <a:spcPct val="100000"/>
              </a:lnSpc>
              <a:spcBef>
                <a:spcPts val="100"/>
              </a:spcBef>
            </a:pPr>
            <a:r>
              <a:rPr sz="3600" u="none" spc="-10" dirty="0">
                <a:latin typeface="+mj-lt"/>
              </a:rPr>
              <a:t>Internal</a:t>
            </a:r>
            <a:r>
              <a:rPr sz="3600" u="none" spc="-180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Combustion</a:t>
            </a:r>
            <a:r>
              <a:rPr sz="3600" u="none" spc="-125" dirty="0">
                <a:latin typeface="+mj-lt"/>
              </a:rPr>
              <a:t> </a:t>
            </a:r>
            <a:r>
              <a:rPr sz="3600" u="none" dirty="0">
                <a:latin typeface="+mj-lt"/>
              </a:rPr>
              <a:t>Engine</a:t>
            </a:r>
            <a:r>
              <a:rPr sz="3600" u="none" spc="-150" dirty="0">
                <a:latin typeface="+mj-lt"/>
              </a:rPr>
              <a:t> </a:t>
            </a:r>
            <a:r>
              <a:rPr sz="3600" u="none" dirty="0">
                <a:latin typeface="+mj-lt"/>
              </a:rPr>
              <a:t>(IC</a:t>
            </a:r>
            <a:r>
              <a:rPr sz="3600" u="none" spc="-26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Engine)</a:t>
            </a:r>
            <a:endParaRPr sz="3600" dirty="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4</a:t>
            </a:fld>
            <a:endParaRPr spc="-25" dirty="0">
              <a:latin typeface="+mj-lt"/>
            </a:endParaRPr>
          </a:p>
        </p:txBody>
      </p:sp>
      <p:pic>
        <p:nvPicPr>
          <p:cNvPr id="8" name="Picture 7" descr="Diagram of a car engine&#10;&#10;Description automatically generated">
            <a:extLst>
              <a:ext uri="{FF2B5EF4-FFF2-40B4-BE49-F238E27FC236}">
                <a16:creationId xmlns:a16="http://schemas.microsoft.com/office/drawing/2014/main" id="{FFF25BCF-9526-99E9-0171-F137F54A4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36040"/>
            <a:ext cx="4267201" cy="2895600"/>
          </a:xfrm>
          <a:prstGeom prst="rect">
            <a:avLst/>
          </a:prstGeom>
        </p:spPr>
      </p:pic>
      <p:pic>
        <p:nvPicPr>
          <p:cNvPr id="12" name="Picture 11" descr="A diagram of a car engine&#10;&#10;Description automatically generated">
            <a:extLst>
              <a:ext uri="{FF2B5EF4-FFF2-40B4-BE49-F238E27FC236}">
                <a16:creationId xmlns:a16="http://schemas.microsoft.com/office/drawing/2014/main" id="{B8EAC497-55E7-0FA0-57D8-ACC905024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31291"/>
            <a:ext cx="3057525" cy="40767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4D4817-AB8C-2C63-337D-DFFA6510EF3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895600" y="2869641"/>
            <a:ext cx="2286000" cy="235509"/>
          </a:xfrm>
          <a:prstGeom prst="straightConnector1">
            <a:avLst/>
          </a:prstGeom>
          <a:ln w="571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1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427979" y="490799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lang="en-US" b="0" spc="-19" dirty="0">
              <a:latin typeface="Carlito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3501" y="4915611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/>
              <a:pPr marL="28575">
                <a:lnSpc>
                  <a:spcPts val="930"/>
                </a:lnSpc>
              </a:pPr>
              <a:t>5</a:t>
            </a:fld>
            <a:endParaRPr lang="en-US" spc="-38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830150-7FFB-7356-4CE6-945F5678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none" dirty="0">
                <a:latin typeface="+mj-lt"/>
              </a:rPr>
              <a:t>Spark</a:t>
            </a:r>
            <a:r>
              <a:rPr lang="en-US" u="none" spc="-95" dirty="0">
                <a:latin typeface="+mj-lt"/>
              </a:rPr>
              <a:t> </a:t>
            </a:r>
            <a:r>
              <a:rPr lang="en-US" u="none" dirty="0">
                <a:latin typeface="+mj-lt"/>
              </a:rPr>
              <a:t>Ignition</a:t>
            </a:r>
            <a:r>
              <a:rPr lang="en-US" u="none" spc="-95" dirty="0">
                <a:latin typeface="+mj-lt"/>
              </a:rPr>
              <a:t> </a:t>
            </a:r>
            <a:r>
              <a:rPr lang="en-US" u="none" dirty="0">
                <a:latin typeface="+mj-lt"/>
              </a:rPr>
              <a:t>(SI)</a:t>
            </a:r>
            <a:r>
              <a:rPr lang="en-US" u="none" spc="-85" dirty="0">
                <a:latin typeface="+mj-lt"/>
              </a:rPr>
              <a:t> </a:t>
            </a:r>
            <a:r>
              <a:rPr lang="en-US" u="none" spc="-10" dirty="0">
                <a:latin typeface="+mj-lt"/>
              </a:rPr>
              <a:t>Engine</a:t>
            </a:r>
            <a:endParaRPr lang="en-US" u="none" dirty="0">
              <a:latin typeface="+mj-lt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12763B8-5944-DF8F-89CB-EF03F9AFCC81}"/>
              </a:ext>
            </a:extLst>
          </p:cNvPr>
          <p:cNvSpPr txBox="1"/>
          <p:nvPr/>
        </p:nvSpPr>
        <p:spPr>
          <a:xfrm>
            <a:off x="1455775" y="4476750"/>
            <a:ext cx="4340861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rlito"/>
                <a:cs typeface="Carlito"/>
                <a:hlinkClick r:id="rId4"/>
              </a:rPr>
              <a:t>https://www.youtube.com/watch?v=DKF5dKo_r_Y&amp;t=136s</a:t>
            </a:r>
            <a:endParaRPr sz="1400" dirty="0">
              <a:latin typeface="Carlito"/>
              <a:cs typeface="Carlito"/>
            </a:endParaRPr>
          </a:p>
        </p:txBody>
      </p:sp>
      <p:pic>
        <p:nvPicPr>
          <p:cNvPr id="10" name="How Car Engine Works _ Autotechlabs">
            <a:hlinkClick r:id="" action="ppaction://media"/>
            <a:extLst>
              <a:ext uri="{FF2B5EF4-FFF2-40B4-BE49-F238E27FC236}">
                <a16:creationId xmlns:a16="http://schemas.microsoft.com/office/drawing/2014/main" id="{6C9677AE-A60E-BAD3-7D12-D613B3846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8383" y="844437"/>
            <a:ext cx="6141559" cy="34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3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427979" y="490799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lang="en-US" b="0" spc="-19" dirty="0">
              <a:latin typeface="Carlito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3501" y="4915611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/>
              <a:pPr marL="28575">
                <a:lnSpc>
                  <a:spcPts val="930"/>
                </a:lnSpc>
              </a:pPr>
              <a:t>6</a:t>
            </a:fld>
            <a:endParaRPr lang="en-US" spc="-38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B830150-7FFB-7356-4CE6-945F5678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none" dirty="0">
                <a:latin typeface="+mj-lt"/>
              </a:rPr>
              <a:t>Spark</a:t>
            </a:r>
            <a:r>
              <a:rPr lang="en-US" u="none" spc="-95" dirty="0">
                <a:latin typeface="+mj-lt"/>
              </a:rPr>
              <a:t> </a:t>
            </a:r>
            <a:r>
              <a:rPr lang="en-US" u="none" dirty="0">
                <a:latin typeface="+mj-lt"/>
              </a:rPr>
              <a:t>Ignition</a:t>
            </a:r>
            <a:r>
              <a:rPr lang="en-US" u="none" spc="-95" dirty="0">
                <a:latin typeface="+mj-lt"/>
              </a:rPr>
              <a:t> </a:t>
            </a:r>
            <a:r>
              <a:rPr lang="en-US" u="none" dirty="0">
                <a:latin typeface="+mj-lt"/>
              </a:rPr>
              <a:t>(SI)</a:t>
            </a:r>
            <a:r>
              <a:rPr lang="en-US" u="none" spc="-85" dirty="0">
                <a:latin typeface="+mj-lt"/>
              </a:rPr>
              <a:t> </a:t>
            </a:r>
            <a:r>
              <a:rPr lang="en-US" u="none" spc="-10" dirty="0">
                <a:latin typeface="+mj-lt"/>
              </a:rPr>
              <a:t>Engine</a:t>
            </a:r>
            <a:endParaRPr lang="en-US" u="none" dirty="0">
              <a:latin typeface="+mj-l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6F3DFD8-C9ED-4B01-E539-6C8A09F77B07}"/>
              </a:ext>
            </a:extLst>
          </p:cNvPr>
          <p:cNvSpPr txBox="1"/>
          <p:nvPr/>
        </p:nvSpPr>
        <p:spPr>
          <a:xfrm>
            <a:off x="228600" y="819150"/>
            <a:ext cx="5029200" cy="216790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7165">
              <a:spcBef>
                <a:spcPts val="105"/>
              </a:spcBef>
            </a:pPr>
            <a:r>
              <a:rPr sz="1500" b="1" u="heavy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4</a:t>
            </a:r>
            <a:r>
              <a:rPr sz="1500" b="1" u="heavy" spc="-40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 </a:t>
            </a:r>
            <a:r>
              <a:rPr sz="1500" b="1" u="heavy" spc="-20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stroke</a:t>
            </a:r>
            <a:r>
              <a:rPr sz="1500" b="1" u="heavy" spc="-55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 </a:t>
            </a:r>
            <a:r>
              <a:rPr sz="1500" b="1" u="heavy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SI</a:t>
            </a:r>
            <a:r>
              <a:rPr sz="1500" b="1" u="heavy" spc="-40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 </a:t>
            </a:r>
            <a:r>
              <a:rPr sz="1500" b="1" u="heavy" spc="-10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(Petrol)</a:t>
            </a:r>
            <a:r>
              <a:rPr sz="1500" b="1" u="heavy" spc="-65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 </a:t>
            </a:r>
            <a:r>
              <a:rPr sz="1500" b="1" u="heavy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engine</a:t>
            </a:r>
            <a:r>
              <a:rPr sz="1500" b="1" u="heavy" spc="5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 </a:t>
            </a:r>
            <a:r>
              <a:rPr sz="1500" b="1" u="heavy" spc="-10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operation</a:t>
            </a:r>
            <a:endParaRPr sz="1500" dirty="0">
              <a:latin typeface="+mj-lt"/>
              <a:cs typeface="Carlito"/>
            </a:endParaRPr>
          </a:p>
          <a:p>
            <a:pPr marL="177165" marR="68580" indent="-127000">
              <a:spcBef>
                <a:spcPts val="2100"/>
              </a:spcBef>
              <a:buFont typeface="Wingdings"/>
              <a:buChar char=""/>
              <a:tabLst>
                <a:tab pos="58738" algn="l"/>
              </a:tabLst>
            </a:pPr>
            <a:r>
              <a:rPr sz="1500" b="1" i="1" dirty="0">
                <a:latin typeface="+mj-lt"/>
                <a:cs typeface="Carlito"/>
              </a:rPr>
              <a:t>Four</a:t>
            </a:r>
            <a:r>
              <a:rPr sz="1500" b="1" i="1" spc="-90" dirty="0">
                <a:latin typeface="+mj-lt"/>
                <a:cs typeface="Carlito"/>
              </a:rPr>
              <a:t> </a:t>
            </a:r>
            <a:r>
              <a:rPr sz="1500" b="1" i="1" spc="-20" dirty="0">
                <a:latin typeface="+mj-lt"/>
                <a:cs typeface="Carlito"/>
              </a:rPr>
              <a:t>stroke</a:t>
            </a:r>
            <a:r>
              <a:rPr sz="1500" b="1" i="1" spc="-80" dirty="0">
                <a:latin typeface="+mj-lt"/>
                <a:cs typeface="Carlito"/>
              </a:rPr>
              <a:t> </a:t>
            </a:r>
            <a:r>
              <a:rPr sz="1500" b="1" i="1" dirty="0">
                <a:latin typeface="+mj-lt"/>
                <a:cs typeface="Carlito"/>
              </a:rPr>
              <a:t>engines:</a:t>
            </a:r>
            <a:r>
              <a:rPr sz="1500" b="1" i="1" spc="-90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the</a:t>
            </a:r>
            <a:r>
              <a:rPr sz="1500" spc="-5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cycle</a:t>
            </a:r>
            <a:r>
              <a:rPr sz="1500" spc="-50" dirty="0">
                <a:latin typeface="+mj-lt"/>
                <a:cs typeface="Carlito"/>
              </a:rPr>
              <a:t> </a:t>
            </a:r>
            <a:r>
              <a:rPr sz="1500" spc="-25" dirty="0">
                <a:latin typeface="+mj-lt"/>
                <a:cs typeface="Carlito"/>
              </a:rPr>
              <a:t>of </a:t>
            </a:r>
            <a:r>
              <a:rPr sz="1500" spc="-10" dirty="0">
                <a:latin typeface="+mj-lt"/>
                <a:cs typeface="Carlito"/>
              </a:rPr>
              <a:t>operation</a:t>
            </a:r>
            <a:r>
              <a:rPr sz="1500" spc="-7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is</a:t>
            </a:r>
            <a:r>
              <a:rPr sz="1500" spc="-35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completed</a:t>
            </a:r>
            <a:r>
              <a:rPr sz="1500" spc="-6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in</a:t>
            </a:r>
            <a:r>
              <a:rPr sz="1500" spc="-40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four</a:t>
            </a:r>
            <a:r>
              <a:rPr sz="1500" spc="-65" dirty="0">
                <a:latin typeface="+mj-lt"/>
                <a:cs typeface="Carlito"/>
              </a:rPr>
              <a:t> </a:t>
            </a:r>
            <a:r>
              <a:rPr sz="1500" spc="-20" dirty="0">
                <a:latin typeface="+mj-lt"/>
                <a:cs typeface="Carlito"/>
              </a:rPr>
              <a:t>strokes</a:t>
            </a:r>
            <a:r>
              <a:rPr sz="1500" spc="-4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of</a:t>
            </a:r>
            <a:r>
              <a:rPr sz="1500" spc="409" dirty="0">
                <a:latin typeface="+mj-lt"/>
                <a:cs typeface="Carlito"/>
              </a:rPr>
              <a:t> </a:t>
            </a:r>
            <a:r>
              <a:rPr sz="1500" spc="-25" dirty="0">
                <a:latin typeface="+mj-lt"/>
                <a:cs typeface="Carlito"/>
              </a:rPr>
              <a:t>the </a:t>
            </a:r>
            <a:r>
              <a:rPr sz="1500" spc="-10" dirty="0">
                <a:latin typeface="+mj-lt"/>
                <a:cs typeface="Carlito"/>
              </a:rPr>
              <a:t>piston</a:t>
            </a:r>
            <a:r>
              <a:rPr sz="1500" spc="-60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or</a:t>
            </a:r>
            <a:r>
              <a:rPr sz="1500" spc="-50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two</a:t>
            </a:r>
            <a:r>
              <a:rPr sz="1500" spc="-40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revolution</a:t>
            </a:r>
            <a:r>
              <a:rPr sz="1500" spc="-80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of</a:t>
            </a:r>
            <a:r>
              <a:rPr sz="1500" spc="-4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the</a:t>
            </a:r>
            <a:r>
              <a:rPr sz="1500" spc="-45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crank</a:t>
            </a:r>
            <a:r>
              <a:rPr sz="1500" spc="-60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shaft. Each</a:t>
            </a:r>
            <a:r>
              <a:rPr sz="1500" spc="-60" dirty="0">
                <a:latin typeface="+mj-lt"/>
                <a:cs typeface="Carlito"/>
              </a:rPr>
              <a:t> </a:t>
            </a:r>
            <a:r>
              <a:rPr sz="1500" spc="-20" dirty="0">
                <a:latin typeface="+mj-lt"/>
                <a:cs typeface="Carlito"/>
              </a:rPr>
              <a:t>stroke</a:t>
            </a:r>
            <a:r>
              <a:rPr sz="1500" spc="-40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consists</a:t>
            </a:r>
            <a:r>
              <a:rPr sz="1500" spc="-5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of</a:t>
            </a:r>
            <a:r>
              <a:rPr sz="1500" spc="-40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180</a:t>
            </a:r>
            <a:r>
              <a:rPr sz="1500" baseline="21367" dirty="0">
                <a:latin typeface="+mj-lt"/>
                <a:cs typeface="Carlito"/>
              </a:rPr>
              <a:t>0</a:t>
            </a:r>
            <a:r>
              <a:rPr sz="1500" spc="480" baseline="21367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of</a:t>
            </a:r>
            <a:r>
              <a:rPr sz="1500" spc="-35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crank</a:t>
            </a:r>
            <a:r>
              <a:rPr sz="1500" spc="-55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shaft rotation.</a:t>
            </a:r>
            <a:endParaRPr sz="1500" dirty="0">
              <a:latin typeface="+mj-lt"/>
              <a:cs typeface="Carlito"/>
            </a:endParaRPr>
          </a:p>
          <a:p>
            <a:pPr marL="177165" marR="114300" indent="-127000">
              <a:spcBef>
                <a:spcPts val="2100"/>
              </a:spcBef>
              <a:buFont typeface="Wingdings"/>
              <a:buChar char=""/>
              <a:tabLst>
                <a:tab pos="177165" algn="l"/>
                <a:tab pos="507365" algn="l"/>
              </a:tabLst>
            </a:pPr>
            <a:r>
              <a:rPr sz="1500" dirty="0">
                <a:latin typeface="+mj-lt"/>
                <a:cs typeface="Carlito"/>
              </a:rPr>
              <a:t>In</a:t>
            </a:r>
            <a:r>
              <a:rPr sz="1500" spc="-4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an</a:t>
            </a:r>
            <a:r>
              <a:rPr sz="1500" spc="-25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internal</a:t>
            </a:r>
            <a:r>
              <a:rPr sz="1500" spc="-30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combustion</a:t>
            </a:r>
            <a:r>
              <a:rPr sz="1500" spc="-6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engine,</a:t>
            </a:r>
            <a:r>
              <a:rPr sz="1500" spc="-65" dirty="0">
                <a:latin typeface="+mj-lt"/>
                <a:cs typeface="Carlito"/>
              </a:rPr>
              <a:t> </a:t>
            </a:r>
            <a:r>
              <a:rPr sz="1500" spc="-25" dirty="0">
                <a:latin typeface="+mj-lt"/>
                <a:cs typeface="Carlito"/>
              </a:rPr>
              <a:t>the </a:t>
            </a:r>
            <a:r>
              <a:rPr sz="1500" spc="-10" dirty="0">
                <a:latin typeface="+mj-lt"/>
                <a:cs typeface="Carlito"/>
              </a:rPr>
              <a:t>piston</a:t>
            </a:r>
            <a:r>
              <a:rPr sz="1500" spc="-85" dirty="0">
                <a:latin typeface="+mj-lt"/>
                <a:cs typeface="Carlito"/>
              </a:rPr>
              <a:t> </a:t>
            </a:r>
            <a:r>
              <a:rPr sz="1500" spc="-25" dirty="0">
                <a:latin typeface="+mj-lt"/>
                <a:cs typeface="Carlito"/>
              </a:rPr>
              <a:t>executes</a:t>
            </a:r>
            <a:r>
              <a:rPr sz="1500" spc="-8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four</a:t>
            </a:r>
            <a:r>
              <a:rPr sz="1500" spc="-90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distinct</a:t>
            </a:r>
            <a:r>
              <a:rPr sz="1500" spc="-7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strokes</a:t>
            </a:r>
            <a:r>
              <a:rPr sz="1500" spc="330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within </a:t>
            </a:r>
            <a:r>
              <a:rPr sz="1500" dirty="0">
                <a:latin typeface="+mj-lt"/>
                <a:cs typeface="Carlito"/>
              </a:rPr>
              <a:t>the</a:t>
            </a:r>
            <a:r>
              <a:rPr sz="1500" spc="-3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cylinder</a:t>
            </a:r>
            <a:r>
              <a:rPr sz="1500" spc="-4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for</a:t>
            </a:r>
            <a:r>
              <a:rPr sz="1500" spc="-70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every</a:t>
            </a:r>
            <a:r>
              <a:rPr sz="1500" spc="-60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two</a:t>
            </a:r>
            <a:r>
              <a:rPr sz="1500" spc="-50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revolutions</a:t>
            </a:r>
            <a:r>
              <a:rPr sz="1500" spc="-70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of</a:t>
            </a:r>
            <a:r>
              <a:rPr sz="1500" spc="-55" dirty="0">
                <a:latin typeface="+mj-lt"/>
                <a:cs typeface="Carlito"/>
              </a:rPr>
              <a:t> </a:t>
            </a:r>
            <a:r>
              <a:rPr sz="1500" spc="-25" dirty="0">
                <a:latin typeface="+mj-lt"/>
                <a:cs typeface="Carlito"/>
              </a:rPr>
              <a:t>the </a:t>
            </a:r>
            <a:r>
              <a:rPr sz="1500" spc="-20" dirty="0">
                <a:latin typeface="+mj-lt"/>
                <a:cs typeface="Carlito"/>
              </a:rPr>
              <a:t>crankshaft.</a:t>
            </a:r>
            <a:r>
              <a:rPr sz="1500" spc="-6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The</a:t>
            </a:r>
            <a:r>
              <a:rPr sz="1500" spc="-40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four</a:t>
            </a:r>
            <a:r>
              <a:rPr sz="1500" spc="375" dirty="0">
                <a:latin typeface="+mj-lt"/>
                <a:cs typeface="Carlito"/>
              </a:rPr>
              <a:t> </a:t>
            </a:r>
            <a:r>
              <a:rPr sz="1500" spc="-20" dirty="0">
                <a:latin typeface="+mj-lt"/>
                <a:cs typeface="Carlito"/>
              </a:rPr>
              <a:t>strokes</a:t>
            </a:r>
            <a:r>
              <a:rPr sz="1500" spc="-55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are</a:t>
            </a:r>
            <a:r>
              <a:rPr sz="1500" spc="-25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termed</a:t>
            </a:r>
            <a:r>
              <a:rPr sz="1500" spc="-50" dirty="0">
                <a:latin typeface="+mj-lt"/>
                <a:cs typeface="Carlito"/>
              </a:rPr>
              <a:t> </a:t>
            </a:r>
            <a:r>
              <a:rPr sz="1500" dirty="0">
                <a:latin typeface="+mj-lt"/>
                <a:cs typeface="Carlito"/>
              </a:rPr>
              <a:t>as</a:t>
            </a:r>
            <a:r>
              <a:rPr sz="1500" spc="10" dirty="0">
                <a:latin typeface="+mj-lt"/>
                <a:cs typeface="Carlito"/>
              </a:rPr>
              <a:t> </a:t>
            </a:r>
            <a:r>
              <a:rPr sz="1500" spc="-50" dirty="0">
                <a:latin typeface="+mj-lt"/>
                <a:cs typeface="Carlito"/>
              </a:rPr>
              <a:t>–</a:t>
            </a:r>
            <a:endParaRPr sz="1500" dirty="0">
              <a:latin typeface="+mj-lt"/>
              <a:cs typeface="Carlito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C879D98A-3734-1885-8F18-BC500FD17A73}"/>
              </a:ext>
            </a:extLst>
          </p:cNvPr>
          <p:cNvSpPr txBox="1"/>
          <p:nvPr/>
        </p:nvSpPr>
        <p:spPr>
          <a:xfrm>
            <a:off x="1828800" y="3100735"/>
            <a:ext cx="2083435" cy="11401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2750" marR="5080" indent="-400050">
              <a:lnSpc>
                <a:spcPct val="120000"/>
              </a:lnSpc>
              <a:spcBef>
                <a:spcPts val="95"/>
              </a:spcBef>
              <a:buFont typeface="+mj-lt"/>
              <a:buAutoNum type="romanUcPeriod"/>
            </a:pPr>
            <a:r>
              <a:rPr sz="1500" spc="-20" dirty="0">
                <a:latin typeface="+mj-lt"/>
                <a:cs typeface="Carlito"/>
              </a:rPr>
              <a:t>Intake</a:t>
            </a:r>
            <a:r>
              <a:rPr sz="1500" spc="-80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Stroke </a:t>
            </a:r>
            <a:endParaRPr lang="en-US" sz="1500" spc="-10" dirty="0">
              <a:latin typeface="+mj-lt"/>
              <a:cs typeface="Carlito"/>
            </a:endParaRPr>
          </a:p>
          <a:p>
            <a:pPr marL="412750" marR="5080" indent="-400050">
              <a:lnSpc>
                <a:spcPct val="120000"/>
              </a:lnSpc>
              <a:spcBef>
                <a:spcPts val="95"/>
              </a:spcBef>
              <a:buFont typeface="+mj-lt"/>
              <a:buAutoNum type="romanUcPeriod"/>
            </a:pPr>
            <a:r>
              <a:rPr sz="1500" spc="-10" dirty="0">
                <a:latin typeface="+mj-lt"/>
                <a:cs typeface="Carlito"/>
              </a:rPr>
              <a:t>Compression</a:t>
            </a:r>
            <a:r>
              <a:rPr sz="1500" spc="-40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Stroke </a:t>
            </a:r>
            <a:endParaRPr lang="en-US" sz="1500" spc="-10" dirty="0">
              <a:latin typeface="+mj-lt"/>
              <a:cs typeface="Carlito"/>
            </a:endParaRPr>
          </a:p>
          <a:p>
            <a:pPr marL="412750" marR="5080" indent="-400050">
              <a:lnSpc>
                <a:spcPct val="120000"/>
              </a:lnSpc>
              <a:spcBef>
                <a:spcPts val="95"/>
              </a:spcBef>
              <a:buFont typeface="+mj-lt"/>
              <a:buAutoNum type="romanUcPeriod"/>
            </a:pPr>
            <a:r>
              <a:rPr sz="1500" spc="-10" dirty="0">
                <a:latin typeface="+mj-lt"/>
                <a:cs typeface="Carlito"/>
              </a:rPr>
              <a:t>Power</a:t>
            </a:r>
            <a:r>
              <a:rPr sz="1500" spc="-95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Stroke </a:t>
            </a:r>
            <a:endParaRPr lang="en-US" sz="1500" spc="-10" dirty="0">
              <a:latin typeface="+mj-lt"/>
              <a:cs typeface="Carlito"/>
            </a:endParaRPr>
          </a:p>
          <a:p>
            <a:pPr marL="412750" marR="5080" indent="-400050">
              <a:lnSpc>
                <a:spcPct val="120000"/>
              </a:lnSpc>
              <a:spcBef>
                <a:spcPts val="95"/>
              </a:spcBef>
              <a:buFont typeface="+mj-lt"/>
              <a:buAutoNum type="romanUcPeriod"/>
            </a:pPr>
            <a:r>
              <a:rPr sz="1500" dirty="0">
                <a:latin typeface="+mj-lt"/>
                <a:cs typeface="Carlito"/>
              </a:rPr>
              <a:t>Exhaust</a:t>
            </a:r>
            <a:r>
              <a:rPr sz="1500" spc="-110" dirty="0">
                <a:latin typeface="+mj-lt"/>
                <a:cs typeface="Carlito"/>
              </a:rPr>
              <a:t> </a:t>
            </a:r>
            <a:r>
              <a:rPr sz="1500" spc="-10" dirty="0">
                <a:latin typeface="+mj-lt"/>
                <a:cs typeface="Carlito"/>
              </a:rPr>
              <a:t>Stroke</a:t>
            </a:r>
            <a:endParaRPr sz="1500" dirty="0">
              <a:latin typeface="+mj-lt"/>
              <a:cs typeface="Carlito"/>
            </a:endParaRPr>
          </a:p>
        </p:txBody>
      </p:sp>
      <p:pic>
        <p:nvPicPr>
          <p:cNvPr id="12" name="object 7">
            <a:extLst>
              <a:ext uri="{FF2B5EF4-FFF2-40B4-BE49-F238E27FC236}">
                <a16:creationId xmlns:a16="http://schemas.microsoft.com/office/drawing/2014/main" id="{A3E9123E-02C6-91EC-2B83-5B72C9A85C8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1047750"/>
            <a:ext cx="2742726" cy="32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8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427979" y="490799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lang="en-US" b="0" spc="-19" dirty="0">
              <a:latin typeface="Carlito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3501" y="4915611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/>
              <a:pPr marL="28575">
                <a:lnSpc>
                  <a:spcPts val="930"/>
                </a:lnSpc>
              </a:pPr>
              <a:t>7</a:t>
            </a:fld>
            <a:endParaRPr lang="en-US" spc="-38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33D4299-7B4E-687F-B7BD-DABD23451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3046"/>
            <a:ext cx="91440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0" algn="ctr">
              <a:spcBef>
                <a:spcPts val="95"/>
              </a:spcBef>
            </a:pPr>
            <a:r>
              <a:rPr u="none" dirty="0">
                <a:latin typeface="+mj-lt"/>
              </a:rPr>
              <a:t>4</a:t>
            </a:r>
            <a:r>
              <a:rPr u="none" spc="-85" dirty="0">
                <a:latin typeface="+mj-lt"/>
              </a:rPr>
              <a:t> </a:t>
            </a:r>
            <a:r>
              <a:rPr u="none" spc="-60" dirty="0">
                <a:latin typeface="+mj-lt"/>
              </a:rPr>
              <a:t>stroke</a:t>
            </a:r>
            <a:r>
              <a:rPr u="none" spc="-150" dirty="0">
                <a:latin typeface="+mj-lt"/>
              </a:rPr>
              <a:t> </a:t>
            </a:r>
            <a:r>
              <a:rPr u="none" dirty="0">
                <a:latin typeface="+mj-lt"/>
              </a:rPr>
              <a:t>SI</a:t>
            </a:r>
            <a:r>
              <a:rPr u="none" spc="-60" dirty="0">
                <a:latin typeface="+mj-lt"/>
              </a:rPr>
              <a:t> </a:t>
            </a:r>
            <a:r>
              <a:rPr u="none" spc="-30" dirty="0">
                <a:latin typeface="+mj-lt"/>
              </a:rPr>
              <a:t>(Petrol)</a:t>
            </a:r>
            <a:r>
              <a:rPr u="none" spc="-65" dirty="0">
                <a:latin typeface="+mj-lt"/>
              </a:rPr>
              <a:t> </a:t>
            </a:r>
            <a:r>
              <a:rPr u="none" dirty="0">
                <a:latin typeface="+mj-lt"/>
              </a:rPr>
              <a:t>engine</a:t>
            </a:r>
            <a:r>
              <a:rPr u="none" spc="-85" dirty="0">
                <a:latin typeface="+mj-lt"/>
              </a:rPr>
              <a:t> </a:t>
            </a:r>
            <a:r>
              <a:rPr u="none" spc="-10" dirty="0">
                <a:latin typeface="+mj-lt"/>
              </a:rPr>
              <a:t>operation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EB87C04-0DB9-A326-401D-7ED6D8BCB61F}"/>
              </a:ext>
            </a:extLst>
          </p:cNvPr>
          <p:cNvSpPr txBox="1"/>
          <p:nvPr/>
        </p:nvSpPr>
        <p:spPr>
          <a:xfrm>
            <a:off x="57149" y="819150"/>
            <a:ext cx="6549388" cy="4119076"/>
          </a:xfrm>
          <a:prstGeom prst="rect">
            <a:avLst/>
          </a:prstGeom>
        </p:spPr>
        <p:txBody>
          <a:bodyPr vert="horz" wrap="square" lIns="0" tIns="88900" rIns="0" bIns="0" numCol="1" rtlCol="0">
            <a:spAutoFit/>
          </a:bodyPr>
          <a:lstStyle/>
          <a:p>
            <a:pPr marL="460375" lvl="1" indent="-285750" algn="just">
              <a:spcBef>
                <a:spcPts val="700"/>
              </a:spcBef>
              <a:buSzPct val="96875"/>
              <a:buFont typeface="Wingdings" panose="05000000000000000000" pitchFamily="2" charset="2"/>
              <a:buChar char="v"/>
              <a:tabLst>
                <a:tab pos="342900" algn="l"/>
              </a:tabLst>
            </a:pP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First</a:t>
            </a:r>
            <a:r>
              <a:rPr sz="1600" b="1" u="heavy" spc="-60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 </a:t>
            </a: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stroke:</a:t>
            </a:r>
            <a:r>
              <a:rPr sz="1600" b="1" u="heavy" spc="-30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 </a:t>
            </a: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intake</a:t>
            </a:r>
            <a:r>
              <a:rPr sz="1600" b="1" u="heavy" spc="-75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 </a:t>
            </a:r>
            <a:r>
              <a:rPr sz="1600" b="1" u="heavy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or</a:t>
            </a:r>
            <a:r>
              <a:rPr sz="1600" b="1" u="heavy" spc="-50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 </a:t>
            </a:r>
            <a:r>
              <a:rPr sz="1600" b="1" u="heavy" spc="-10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induction</a:t>
            </a:r>
            <a:endParaRPr lang="en-US" sz="1600" b="1" u="heavy" spc="-10" dirty="0">
              <a:uFill>
                <a:solidFill>
                  <a:srgbClr val="000000"/>
                </a:solidFill>
              </a:uFill>
              <a:latin typeface="+mj-lt"/>
              <a:cs typeface="Times New Roman" panose="02020603050405020304" pitchFamily="18" charset="0"/>
            </a:endParaRPr>
          </a:p>
          <a:p>
            <a:pPr marL="571500" lvl="3" indent="-168275" algn="just">
              <a:buSzPct val="96875"/>
              <a:buFont typeface="Wingdings" panose="05000000000000000000" pitchFamily="2" charset="2"/>
              <a:buChar char="§"/>
              <a:tabLst>
                <a:tab pos="342900" algn="l"/>
              </a:tabLst>
            </a:pP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Intake</a:t>
            </a:r>
            <a:r>
              <a:rPr lang="en-US" sz="1600" spc="-6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valve</a:t>
            </a:r>
            <a:r>
              <a:rPr lang="en-US" sz="1600" spc="-5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opens,</a:t>
            </a:r>
            <a:r>
              <a:rPr lang="en-US" sz="1600" spc="-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exhaust</a:t>
            </a:r>
            <a:r>
              <a:rPr lang="en-US" sz="1600" spc="-6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valve</a:t>
            </a:r>
            <a:r>
              <a:rPr lang="en-US" sz="1600" spc="-3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closes</a:t>
            </a:r>
          </a:p>
          <a:p>
            <a:pPr marL="571500" lvl="3" indent="-168275" algn="just">
              <a:buSzPct val="96875"/>
              <a:buFont typeface="Wingdings" panose="05000000000000000000" pitchFamily="2" charset="2"/>
              <a:buChar char="§"/>
              <a:tabLst>
                <a:tab pos="342900" algn="l"/>
              </a:tabLst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Piston travels from TDC (top dead center) to  BDC (bottom dead center)</a:t>
            </a:r>
          </a:p>
          <a:p>
            <a:pPr marL="571500" lvl="3" indent="-168275" algn="just">
              <a:buSzPct val="96875"/>
              <a:buFont typeface="Wingdings" panose="05000000000000000000" pitchFamily="2" charset="2"/>
              <a:buChar char="§"/>
              <a:tabLst>
                <a:tab pos="342900" algn="l"/>
              </a:tabLst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Volume increases in combustion chamber and creates vacuum</a:t>
            </a:r>
          </a:p>
          <a:p>
            <a:pPr marL="571500" lvl="3" indent="-168275" algn="l">
              <a:buSzPct val="96875"/>
              <a:buFont typeface="Wingdings" panose="05000000000000000000" pitchFamily="2" charset="2"/>
              <a:buChar char="§"/>
              <a:tabLst>
                <a:tab pos="342900" algn="l"/>
              </a:tabLst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Fresh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charge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is</a:t>
            </a:r>
            <a:r>
              <a:rPr lang="en-US" sz="1600" spc="-5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drawn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into</a:t>
            </a:r>
            <a:r>
              <a:rPr lang="en-US" sz="1600" spc="-7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the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cylinder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due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to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suction.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               </a:t>
            </a:r>
          </a:p>
          <a:p>
            <a:pPr marL="571500" lvl="3" indent="-168275" algn="l">
              <a:buSzPct val="96875"/>
              <a:buFont typeface="Wingdings" panose="05000000000000000000" pitchFamily="2" charset="2"/>
              <a:buChar char="§"/>
              <a:tabLst>
                <a:tab pos="342900" algn="l"/>
              </a:tabLst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For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SI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engine</a:t>
            </a:r>
            <a:r>
              <a:rPr lang="en-US" sz="1600" spc="-6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the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charge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is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a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mixture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of</a:t>
            </a:r>
            <a:r>
              <a:rPr lang="en-US" sz="1600" spc="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fuel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75" dirty="0">
                <a:latin typeface="+mj-lt"/>
                <a:cs typeface="Times New Roman" panose="02020603050405020304" pitchFamily="18" charset="0"/>
              </a:rPr>
              <a:t>air.</a:t>
            </a:r>
            <a:r>
              <a:rPr lang="en-US" sz="1600" spc="-8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For</a:t>
            </a:r>
            <a:r>
              <a:rPr lang="en-US" sz="1600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CI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engines charge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is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only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air</a:t>
            </a:r>
            <a:r>
              <a:rPr lang="en-US" sz="1600" spc="-5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(air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passes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through</a:t>
            </a:r>
            <a:r>
              <a:rPr lang="en-US" sz="1600" spc="-5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intake</a:t>
            </a:r>
            <a:r>
              <a:rPr lang="en-US" sz="1600" spc="-6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system,</a:t>
            </a:r>
            <a:r>
              <a:rPr lang="en-US" sz="1600" spc="-6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fuel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is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added)</a:t>
            </a:r>
          </a:p>
          <a:p>
            <a:pPr marL="460375" lvl="1" indent="-285750" algn="just">
              <a:spcBef>
                <a:spcPts val="700"/>
              </a:spcBef>
              <a:buSzPct val="96875"/>
              <a:buFont typeface="Wingdings" panose="05000000000000000000" pitchFamily="2" charset="2"/>
              <a:buChar char="v"/>
              <a:tabLst>
                <a:tab pos="342900" algn="l"/>
              </a:tabLst>
            </a:pPr>
            <a:r>
              <a:rPr lang="en-US" sz="1600" b="1" u="heavy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Second</a:t>
            </a:r>
            <a:r>
              <a:rPr lang="en-US" sz="1600" b="1" u="heavy" spc="-50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b="1" u="heavy" spc="-10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stroke:</a:t>
            </a:r>
            <a:r>
              <a:rPr lang="en-US" sz="1600" b="1" u="heavy" spc="-60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b="1" u="heavy" spc="-10" dirty="0">
                <a:uFill>
                  <a:solidFill>
                    <a:srgbClr val="000000"/>
                  </a:solidFill>
                </a:uFill>
                <a:latin typeface="+mj-lt"/>
                <a:cs typeface="Times New Roman" panose="02020603050405020304" pitchFamily="18" charset="0"/>
              </a:rPr>
              <a:t>compression</a:t>
            </a:r>
          </a:p>
          <a:p>
            <a:pPr marL="631825" lvl="1" indent="-228600" algn="just">
              <a:buSzPct val="96875"/>
              <a:buFont typeface="Wingdings" panose="05000000000000000000" pitchFamily="2" charset="2"/>
              <a:buChar char="§"/>
              <a:tabLst>
                <a:tab pos="237490" algn="l"/>
              </a:tabLst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Piston</a:t>
            </a:r>
            <a:r>
              <a:rPr lang="en-US" sz="1600" spc="-7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reaches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BDC,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both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intake</a:t>
            </a:r>
            <a:r>
              <a:rPr lang="en-US" sz="1600" spc="-7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1600" spc="-6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exhaust</a:t>
            </a:r>
            <a:r>
              <a:rPr lang="en-US" sz="1600" spc="-5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valves</a:t>
            </a:r>
            <a:r>
              <a:rPr lang="en-US" sz="1600" spc="-8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close.</a:t>
            </a:r>
          </a:p>
          <a:p>
            <a:pPr marL="631825" lvl="1" indent="-228600" algn="just">
              <a:buSzPct val="96875"/>
              <a:buFont typeface="Wingdings" panose="05000000000000000000" pitchFamily="2" charset="2"/>
              <a:buChar char="§"/>
              <a:tabLst>
                <a:tab pos="237490" algn="l"/>
              </a:tabLst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Now</a:t>
            </a:r>
            <a:r>
              <a:rPr lang="en-US" sz="1600" spc="-3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piston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rises</a:t>
            </a:r>
            <a:r>
              <a:rPr lang="en-US" sz="1600" spc="-5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from</a:t>
            </a:r>
            <a:r>
              <a:rPr lang="en-US" sz="1600" spc="-5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BDC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back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to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TDC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with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all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valves</a:t>
            </a:r>
            <a:r>
              <a:rPr lang="en-US" sz="1600" spc="28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closed,</a:t>
            </a:r>
            <a:r>
              <a:rPr lang="en-US" sz="1600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compresses</a:t>
            </a:r>
            <a:r>
              <a:rPr lang="en-US" sz="1600" spc="-5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the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charge</a:t>
            </a:r>
            <a:r>
              <a:rPr lang="en-US" sz="1600" spc="-4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(air-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fuel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mixture)</a:t>
            </a:r>
            <a:r>
              <a:rPr lang="en-US" sz="1600" spc="-5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raising</a:t>
            </a:r>
            <a:r>
              <a:rPr lang="en-US" sz="1600" spc="29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the</a:t>
            </a:r>
            <a:r>
              <a:rPr lang="en-US" sz="1600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temperature</a:t>
            </a:r>
            <a:r>
              <a:rPr lang="en-US" sz="1600" spc="-5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pressure.</a:t>
            </a:r>
            <a:r>
              <a:rPr lang="en-US" sz="1600" spc="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This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stroke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requires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work</a:t>
            </a:r>
            <a:r>
              <a:rPr lang="en-US" sz="1600" spc="29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input</a:t>
            </a:r>
            <a:r>
              <a:rPr lang="en-US" sz="1600" spc="-5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from</a:t>
            </a:r>
            <a:r>
              <a:rPr lang="en-US" sz="1600" spc="-5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Piston</a:t>
            </a:r>
            <a:r>
              <a:rPr lang="en-US" sz="1600" spc="-6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to</a:t>
            </a:r>
            <a:r>
              <a:rPr lang="en-US" sz="1600" spc="-5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the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charge.</a:t>
            </a:r>
          </a:p>
          <a:p>
            <a:pPr marL="631825" lvl="1" indent="-228600" algn="just">
              <a:buSzPct val="96875"/>
              <a:buFont typeface="Wingdings" panose="05000000000000000000" pitchFamily="2" charset="2"/>
              <a:buChar char="§"/>
              <a:tabLst>
                <a:tab pos="631825" algn="l"/>
              </a:tabLst>
            </a:pPr>
            <a:r>
              <a:rPr lang="en-US" sz="1600" dirty="0">
                <a:latin typeface="+mj-lt"/>
                <a:cs typeface="Times New Roman" panose="02020603050405020304" pitchFamily="18" charset="0"/>
              </a:rPr>
              <a:t>Near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end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of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compression</a:t>
            </a:r>
            <a:r>
              <a:rPr lang="en-US" sz="1600" spc="-5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stroke,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spark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plug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fires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and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combustion</a:t>
            </a:r>
            <a:r>
              <a:rPr lang="en-US" sz="1600" spc="-5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is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initiated.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In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SI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engines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it</a:t>
            </a:r>
            <a:r>
              <a:rPr lang="en-US" sz="1600" spc="-1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is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induced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by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spark</a:t>
            </a:r>
            <a:r>
              <a:rPr lang="en-US" sz="1600" spc="33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plug.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In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CI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engines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 combustion</a:t>
            </a:r>
            <a:r>
              <a:rPr lang="en-US" sz="1600" spc="-5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is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initiated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by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injecting</a:t>
            </a:r>
            <a:r>
              <a:rPr lang="en-US" sz="1600" spc="-3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fuel</a:t>
            </a:r>
            <a:r>
              <a:rPr lang="en-US" sz="1600" spc="32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into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the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hot-compressed</a:t>
            </a:r>
            <a:r>
              <a:rPr lang="en-US" sz="1600" spc="-4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air</a:t>
            </a:r>
            <a:r>
              <a:rPr lang="en-US" sz="1600" spc="-3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+mj-lt"/>
                <a:cs typeface="Times New Roman" panose="02020603050405020304" pitchFamily="18" charset="0"/>
              </a:rPr>
              <a:t>using</a:t>
            </a:r>
            <a:r>
              <a:rPr lang="en-US" sz="1600" spc="-25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spc="-20" dirty="0">
                <a:latin typeface="+mj-lt"/>
                <a:cs typeface="Times New Roman" panose="02020603050405020304" pitchFamily="18" charset="0"/>
              </a:rPr>
              <a:t>fuel </a:t>
            </a:r>
            <a:r>
              <a:rPr lang="en-US" sz="1600" spc="-10" dirty="0">
                <a:latin typeface="+mj-lt"/>
                <a:cs typeface="Times New Roman" panose="02020603050405020304" pitchFamily="18" charset="0"/>
              </a:rPr>
              <a:t>injectors.</a:t>
            </a:r>
          </a:p>
        </p:txBody>
      </p:sp>
      <p:pic>
        <p:nvPicPr>
          <p:cNvPr id="13" name="Picture 12" descr="Diagram of a car engine&#10;&#10;Description automatically generated">
            <a:extLst>
              <a:ext uri="{FF2B5EF4-FFF2-40B4-BE49-F238E27FC236}">
                <a16:creationId xmlns:a16="http://schemas.microsoft.com/office/drawing/2014/main" id="{2B902659-FDBF-FE28-BFA1-CD5296BAD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752632"/>
            <a:ext cx="1543725" cy="21504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F25AAB-C9F7-5CB4-66FD-1E24F077B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0400" y="2903115"/>
            <a:ext cx="1566588" cy="212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2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427979" y="490799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lang="en-US" b="0" spc="-19" dirty="0">
              <a:latin typeface="Carlito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3501" y="4915611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/>
              <a:pPr marL="28575">
                <a:lnSpc>
                  <a:spcPts val="930"/>
                </a:lnSpc>
              </a:pPr>
              <a:t>8</a:t>
            </a:fld>
            <a:endParaRPr lang="en-US" spc="-38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33D4299-7B4E-687F-B7BD-DABD23451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16602"/>
            <a:ext cx="91440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0" algn="ctr">
              <a:spcBef>
                <a:spcPts val="95"/>
              </a:spcBef>
            </a:pPr>
            <a:r>
              <a:rPr u="none" dirty="0">
                <a:latin typeface="+mj-lt"/>
              </a:rPr>
              <a:t>4</a:t>
            </a:r>
            <a:r>
              <a:rPr u="none" spc="-85" dirty="0">
                <a:latin typeface="+mj-lt"/>
              </a:rPr>
              <a:t> </a:t>
            </a:r>
            <a:r>
              <a:rPr u="none" spc="-60" dirty="0">
                <a:latin typeface="+mj-lt"/>
              </a:rPr>
              <a:t>stroke</a:t>
            </a:r>
            <a:r>
              <a:rPr u="none" spc="-150" dirty="0">
                <a:latin typeface="+mj-lt"/>
              </a:rPr>
              <a:t> </a:t>
            </a:r>
            <a:r>
              <a:rPr u="none" dirty="0">
                <a:latin typeface="+mj-lt"/>
              </a:rPr>
              <a:t>SI</a:t>
            </a:r>
            <a:r>
              <a:rPr u="none" spc="-60" dirty="0">
                <a:latin typeface="+mj-lt"/>
              </a:rPr>
              <a:t> </a:t>
            </a:r>
            <a:r>
              <a:rPr u="none" spc="-30" dirty="0">
                <a:latin typeface="+mj-lt"/>
              </a:rPr>
              <a:t>(Petrol)</a:t>
            </a:r>
            <a:r>
              <a:rPr u="none" spc="-65" dirty="0">
                <a:latin typeface="+mj-lt"/>
              </a:rPr>
              <a:t> </a:t>
            </a:r>
            <a:r>
              <a:rPr u="none" dirty="0">
                <a:latin typeface="+mj-lt"/>
              </a:rPr>
              <a:t>engine</a:t>
            </a:r>
            <a:r>
              <a:rPr u="none" spc="-85" dirty="0">
                <a:latin typeface="+mj-lt"/>
              </a:rPr>
              <a:t> </a:t>
            </a:r>
            <a:r>
              <a:rPr u="none" spc="-10" dirty="0">
                <a:latin typeface="+mj-lt"/>
              </a:rPr>
              <a:t>operation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EB87C04-0DB9-A326-401D-7ED6D8BCB61F}"/>
              </a:ext>
            </a:extLst>
          </p:cNvPr>
          <p:cNvSpPr txBox="1"/>
          <p:nvPr/>
        </p:nvSpPr>
        <p:spPr>
          <a:xfrm>
            <a:off x="0" y="801962"/>
            <a:ext cx="7010400" cy="4260141"/>
          </a:xfrm>
          <a:prstGeom prst="rect">
            <a:avLst/>
          </a:prstGeom>
        </p:spPr>
        <p:txBody>
          <a:bodyPr vert="horz" wrap="square" lIns="0" tIns="88900" rIns="0" bIns="0" numCol="1" rtlCol="0">
            <a:spAutoFit/>
          </a:bodyPr>
          <a:lstStyle/>
          <a:p>
            <a:pPr marL="460375" indent="-285750" algn="just">
              <a:spcBef>
                <a:spcPts val="700"/>
              </a:spcBef>
              <a:buSzPct val="96875"/>
              <a:buFont typeface="Wingdings" panose="05000000000000000000" pitchFamily="2" charset="2"/>
              <a:buChar char="v"/>
              <a:tabLst>
                <a:tab pos="342900" algn="l"/>
              </a:tabLst>
            </a:pPr>
            <a:r>
              <a:rPr lang="en-US" sz="1600" b="1" u="heavy" spc="-10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Third Stroke: Expansion or Power Stroke</a:t>
            </a:r>
          </a:p>
          <a:p>
            <a:pPr marL="631825" lvl="2" indent="-174625" algn="l">
              <a:buSzPct val="96875"/>
              <a:buFont typeface="Wingdings" panose="05000000000000000000" pitchFamily="2" charset="2"/>
              <a:buChar char="§"/>
              <a:tabLst>
                <a:tab pos="342900" algn="l"/>
              </a:tabLst>
            </a:pPr>
            <a:r>
              <a:rPr lang="en-US" sz="1600" dirty="0">
                <a:latin typeface="+mj-lt"/>
                <a:cs typeface="Carlito"/>
              </a:rPr>
              <a:t>Piston near TDC: nearly constant-volume combustion occurs.</a:t>
            </a:r>
          </a:p>
          <a:p>
            <a:pPr marL="631825" lvl="2" indent="-174625" algn="l">
              <a:buSzPct val="96875"/>
              <a:buFont typeface="Wingdings" panose="05000000000000000000" pitchFamily="2" charset="2"/>
              <a:buChar char="§"/>
              <a:tabLst>
                <a:tab pos="342900" algn="l"/>
              </a:tabLst>
            </a:pPr>
            <a:r>
              <a:rPr lang="en-US" sz="1600" dirty="0">
                <a:latin typeface="+mj-lt"/>
                <a:cs typeface="Carlito"/>
              </a:rPr>
              <a:t>Changes composition of gas mixture to exhaust products occurs due to exothermic blast and temperature and pressure increases.</a:t>
            </a:r>
          </a:p>
          <a:p>
            <a:pPr marL="631825" lvl="2" indent="-174625" algn="l">
              <a:buSzPct val="96875"/>
              <a:buFont typeface="Wingdings" panose="05000000000000000000" pitchFamily="2" charset="2"/>
              <a:buChar char="§"/>
              <a:tabLst>
                <a:tab pos="342900" algn="l"/>
              </a:tabLst>
            </a:pPr>
            <a:r>
              <a:rPr lang="en-US" sz="1600" dirty="0">
                <a:latin typeface="+mj-lt"/>
                <a:cs typeface="Carlito"/>
              </a:rPr>
              <a:t>High pressure pushes piston away from TDC. Work is done on the Piston as thermal energy is converted to mechanical energy.</a:t>
            </a:r>
          </a:p>
          <a:p>
            <a:pPr marL="631825" lvl="2" indent="-174625" algn="l">
              <a:buSzPct val="96875"/>
              <a:buFont typeface="Wingdings" panose="05000000000000000000" pitchFamily="2" charset="2"/>
              <a:buChar char="§"/>
              <a:tabLst>
                <a:tab pos="342900" algn="l"/>
              </a:tabLst>
            </a:pPr>
            <a:r>
              <a:rPr lang="en-US" sz="1600" dirty="0">
                <a:latin typeface="+mj-lt"/>
                <a:cs typeface="Carlito"/>
              </a:rPr>
              <a:t>Piston moves from TDC to BDC, volume increases and 	pressure and temperature drop</a:t>
            </a:r>
          </a:p>
          <a:p>
            <a:pPr marL="460375" lvl="1" indent="-285750" algn="l">
              <a:spcBef>
                <a:spcPts val="1800"/>
              </a:spcBef>
              <a:buSzPct val="96875"/>
              <a:buFont typeface="Wingdings" panose="05000000000000000000" pitchFamily="2" charset="2"/>
              <a:buChar char="v"/>
              <a:tabLst>
                <a:tab pos="342900" algn="l"/>
              </a:tabLst>
            </a:pPr>
            <a:r>
              <a:rPr lang="en-US" sz="1600" b="1" u="heavy" dirty="0">
                <a:uFill>
                  <a:solidFill>
                    <a:srgbClr val="000000"/>
                  </a:solidFill>
                </a:uFill>
                <a:latin typeface="+mj-lt"/>
                <a:cs typeface="Carlito"/>
              </a:rPr>
              <a:t>Fourth Stroke: Exhaust blowdown</a:t>
            </a:r>
          </a:p>
          <a:p>
            <a:pPr marL="631825" lvl="1" indent="-174625" algn="l">
              <a:buSzPct val="96875"/>
              <a:buFont typeface="Wingdings" panose="05000000000000000000" pitchFamily="2" charset="2"/>
              <a:buChar char="§"/>
              <a:tabLst>
                <a:tab pos="237490" algn="l"/>
              </a:tabLst>
            </a:pPr>
            <a:r>
              <a:rPr lang="en-US" sz="1600" dirty="0">
                <a:latin typeface="+mj-lt"/>
                <a:cs typeface="Carlito"/>
              </a:rPr>
              <a:t>Late in power cycle exhaust valve is opened.</a:t>
            </a:r>
          </a:p>
          <a:p>
            <a:pPr marL="631825" lvl="1" indent="-174625" algn="l">
              <a:buSzPct val="96875"/>
              <a:buFont typeface="Wingdings" panose="05000000000000000000" pitchFamily="2" charset="2"/>
              <a:buChar char="§"/>
              <a:tabLst>
                <a:tab pos="237490" algn="l"/>
              </a:tabLst>
            </a:pPr>
            <a:r>
              <a:rPr lang="en-US" sz="1600" dirty="0">
                <a:latin typeface="+mj-lt"/>
                <a:cs typeface="Carlito"/>
              </a:rPr>
              <a:t>Piston moves from BDC to TDC due to momentum gained</a:t>
            </a:r>
          </a:p>
          <a:p>
            <a:pPr marL="631825" lvl="1" indent="-174625" algn="l">
              <a:buSzPct val="96875"/>
              <a:buFont typeface="Wingdings" panose="05000000000000000000" pitchFamily="2" charset="2"/>
              <a:buChar char="§"/>
              <a:tabLst>
                <a:tab pos="237490" algn="l"/>
              </a:tabLst>
            </a:pPr>
            <a:r>
              <a:rPr lang="en-US" sz="1600" dirty="0">
                <a:latin typeface="+mj-lt"/>
                <a:cs typeface="Carlito"/>
              </a:rPr>
              <a:t>Pressure differential pushes hot exhaust gas out of cylinder and. through exhaust system when piston is at BDC.</a:t>
            </a:r>
          </a:p>
          <a:p>
            <a:pPr marL="631825" lvl="1" indent="-174625" algn="l">
              <a:buSzPct val="96875"/>
              <a:buFont typeface="Wingdings" panose="05000000000000000000" pitchFamily="2" charset="2"/>
              <a:buChar char="§"/>
              <a:tabLst>
                <a:tab pos="237490" algn="l"/>
              </a:tabLst>
            </a:pPr>
            <a:r>
              <a:rPr lang="en-US" sz="1600" dirty="0">
                <a:latin typeface="+mj-lt"/>
                <a:cs typeface="Carlito"/>
              </a:rPr>
              <a:t>Exhaust gas carries away high amount of enthalpy, which lowers cycle thermal efficiency</a:t>
            </a:r>
          </a:p>
          <a:p>
            <a:pPr marL="631825" lvl="1" indent="-174625" algn="just">
              <a:buSzPct val="96875"/>
              <a:buFont typeface="Wingdings" panose="05000000000000000000" pitchFamily="2" charset="2"/>
              <a:buChar char="§"/>
              <a:tabLst>
                <a:tab pos="237490" algn="l"/>
              </a:tabLst>
            </a:pPr>
            <a:endParaRPr lang="en-US" sz="1600" dirty="0">
              <a:latin typeface="+mj-lt"/>
              <a:cs typeface="Carli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AE84AD-08F8-49D4-C2B5-2D0B64AA1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2800" y="751613"/>
            <a:ext cx="1446455" cy="21504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FE1FD0-1065-5BA9-F08E-64FF40E68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9000" y="2938327"/>
            <a:ext cx="1113269" cy="212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427979" y="490799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lang="en-US" b="0" spc="-19" dirty="0">
              <a:latin typeface="Carlito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10993501" y="4915611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/>
              <a:pPr marL="28575">
                <a:lnSpc>
                  <a:spcPts val="930"/>
                </a:lnSpc>
              </a:pPr>
              <a:t>9</a:t>
            </a:fld>
            <a:endParaRPr lang="en-US" spc="-38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33D4299-7B4E-687F-B7BD-DABD23451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3046"/>
            <a:ext cx="91440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0" algn="ctr">
              <a:spcBef>
                <a:spcPts val="95"/>
              </a:spcBef>
            </a:pPr>
            <a:r>
              <a:rPr u="none" dirty="0">
                <a:latin typeface="+mj-lt"/>
              </a:rPr>
              <a:t>4</a:t>
            </a:r>
            <a:r>
              <a:rPr u="none" spc="-85" dirty="0">
                <a:latin typeface="+mj-lt"/>
              </a:rPr>
              <a:t> </a:t>
            </a:r>
            <a:r>
              <a:rPr u="none" spc="-60" dirty="0">
                <a:latin typeface="+mj-lt"/>
              </a:rPr>
              <a:t>stroke</a:t>
            </a:r>
            <a:r>
              <a:rPr u="none" spc="-150" dirty="0">
                <a:latin typeface="+mj-lt"/>
              </a:rPr>
              <a:t> </a:t>
            </a:r>
            <a:r>
              <a:rPr u="none" dirty="0">
                <a:latin typeface="+mj-lt"/>
              </a:rPr>
              <a:t>SI</a:t>
            </a:r>
            <a:r>
              <a:rPr u="none" spc="-60" dirty="0">
                <a:latin typeface="+mj-lt"/>
              </a:rPr>
              <a:t> </a:t>
            </a:r>
            <a:r>
              <a:rPr u="none" spc="-30" dirty="0">
                <a:latin typeface="+mj-lt"/>
              </a:rPr>
              <a:t>(Petrol)</a:t>
            </a:r>
            <a:r>
              <a:rPr u="none" spc="-65" dirty="0">
                <a:latin typeface="+mj-lt"/>
              </a:rPr>
              <a:t> </a:t>
            </a:r>
            <a:r>
              <a:rPr u="none" dirty="0">
                <a:latin typeface="+mj-lt"/>
              </a:rPr>
              <a:t>engine</a:t>
            </a:r>
            <a:r>
              <a:rPr u="none" spc="-85" dirty="0">
                <a:latin typeface="+mj-lt"/>
              </a:rPr>
              <a:t> </a:t>
            </a:r>
            <a:r>
              <a:rPr u="none" spc="-10" dirty="0">
                <a:latin typeface="+mj-lt"/>
              </a:rPr>
              <a:t>operation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6C5E3FE0-14FD-ECCC-A600-25423452A464}"/>
              </a:ext>
            </a:extLst>
          </p:cNvPr>
          <p:cNvSpPr txBox="1"/>
          <p:nvPr/>
        </p:nvSpPr>
        <p:spPr>
          <a:xfrm>
            <a:off x="228600" y="743712"/>
            <a:ext cx="8915400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0" marR="395605" indent="-337185">
              <a:spcBef>
                <a:spcPts val="105"/>
              </a:spcBef>
              <a:buFont typeface="Wingdings"/>
              <a:buChar char=""/>
              <a:tabLst>
                <a:tab pos="349250" algn="l"/>
              </a:tabLst>
            </a:pPr>
            <a:r>
              <a:rPr sz="1600" dirty="0">
                <a:latin typeface="+mj-lt"/>
                <a:cs typeface="Carlito"/>
              </a:rPr>
              <a:t>Near</a:t>
            </a:r>
            <a:r>
              <a:rPr sz="1600" spc="-55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end</a:t>
            </a:r>
            <a:r>
              <a:rPr sz="1600" spc="-6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of</a:t>
            </a:r>
            <a:r>
              <a:rPr sz="1600" spc="-45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exhaust</a:t>
            </a:r>
            <a:r>
              <a:rPr sz="1600" spc="-65" dirty="0">
                <a:latin typeface="+mj-lt"/>
                <a:cs typeface="Carlito"/>
              </a:rPr>
              <a:t> </a:t>
            </a:r>
            <a:r>
              <a:rPr sz="1600" spc="-20" dirty="0">
                <a:latin typeface="+mj-lt"/>
                <a:cs typeface="Carlito"/>
              </a:rPr>
              <a:t>stroke</a:t>
            </a:r>
            <a:r>
              <a:rPr sz="1600" spc="-60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before</a:t>
            </a:r>
            <a:r>
              <a:rPr sz="1600" spc="-75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TDC,</a:t>
            </a:r>
            <a:r>
              <a:rPr sz="1600" spc="-70" dirty="0">
                <a:latin typeface="+mj-lt"/>
                <a:cs typeface="Carlito"/>
              </a:rPr>
              <a:t> </a:t>
            </a:r>
            <a:r>
              <a:rPr sz="1600" spc="-20" dirty="0">
                <a:latin typeface="+mj-lt"/>
                <a:cs typeface="Carlito"/>
              </a:rPr>
              <a:t>intake</a:t>
            </a:r>
            <a:r>
              <a:rPr sz="1600" spc="-55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valve</a:t>
            </a:r>
            <a:r>
              <a:rPr sz="1600" spc="-50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starts</a:t>
            </a:r>
            <a:r>
              <a:rPr sz="1600" spc="-6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to</a:t>
            </a:r>
            <a:r>
              <a:rPr sz="1600" spc="-4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open</a:t>
            </a:r>
            <a:r>
              <a:rPr sz="1600" spc="25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and</a:t>
            </a:r>
            <a:r>
              <a:rPr sz="1600" spc="-5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is</a:t>
            </a:r>
            <a:r>
              <a:rPr sz="1600" spc="-40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fully </a:t>
            </a:r>
            <a:r>
              <a:rPr sz="1600" dirty="0">
                <a:latin typeface="+mj-lt"/>
                <a:cs typeface="Carlito"/>
              </a:rPr>
              <a:t>open</a:t>
            </a:r>
            <a:r>
              <a:rPr sz="1600" spc="-5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by</a:t>
            </a:r>
            <a:r>
              <a:rPr sz="1600" spc="-65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TDC</a:t>
            </a:r>
            <a:r>
              <a:rPr sz="1600" spc="-7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when</a:t>
            </a:r>
            <a:r>
              <a:rPr sz="1600" spc="-75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intake</a:t>
            </a:r>
            <a:r>
              <a:rPr sz="1600" spc="-25" dirty="0">
                <a:latin typeface="+mj-lt"/>
                <a:cs typeface="Carlito"/>
              </a:rPr>
              <a:t> </a:t>
            </a:r>
            <a:r>
              <a:rPr sz="1600" spc="-20" dirty="0">
                <a:latin typeface="+mj-lt"/>
                <a:cs typeface="Carlito"/>
              </a:rPr>
              <a:t>stroke</a:t>
            </a:r>
            <a:r>
              <a:rPr sz="1600" spc="-60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starts</a:t>
            </a:r>
            <a:r>
              <a:rPr sz="1600" spc="-5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next</a:t>
            </a:r>
            <a:r>
              <a:rPr sz="1600" spc="-70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cycle</a:t>
            </a:r>
            <a:endParaRPr sz="1600" dirty="0">
              <a:latin typeface="+mj-lt"/>
              <a:cs typeface="Carlito"/>
            </a:endParaRPr>
          </a:p>
          <a:p>
            <a:pPr marL="361315" marR="471170" indent="-349250">
              <a:buFont typeface="Wingdings"/>
              <a:buChar char=""/>
              <a:tabLst>
                <a:tab pos="361315" algn="l"/>
              </a:tabLst>
            </a:pPr>
            <a:r>
              <a:rPr sz="1600" dirty="0">
                <a:latin typeface="+mj-lt"/>
                <a:cs typeface="Carlito"/>
              </a:rPr>
              <a:t>Near</a:t>
            </a:r>
            <a:r>
              <a:rPr sz="1600" spc="-65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TDC</a:t>
            </a:r>
            <a:r>
              <a:rPr sz="1600" spc="-9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the</a:t>
            </a:r>
            <a:r>
              <a:rPr sz="1600" spc="-60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exhaust</a:t>
            </a:r>
            <a:r>
              <a:rPr sz="1600" spc="-75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valve</a:t>
            </a:r>
            <a:r>
              <a:rPr sz="1600" spc="-65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starts</a:t>
            </a:r>
            <a:r>
              <a:rPr sz="1600" spc="-55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to</a:t>
            </a:r>
            <a:r>
              <a:rPr sz="1600" spc="-5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close</a:t>
            </a:r>
            <a:r>
              <a:rPr sz="1600" spc="-8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and</a:t>
            </a:r>
            <a:r>
              <a:rPr sz="1600" spc="-7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is</a:t>
            </a:r>
            <a:r>
              <a:rPr sz="1600" spc="-5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fully</a:t>
            </a:r>
            <a:r>
              <a:rPr sz="1600" spc="-7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closed</a:t>
            </a:r>
            <a:r>
              <a:rPr sz="1600" spc="-8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sometime</a:t>
            </a:r>
            <a:r>
              <a:rPr sz="1600" spc="375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after </a:t>
            </a:r>
            <a:r>
              <a:rPr sz="1600" spc="-20" dirty="0">
                <a:latin typeface="+mj-lt"/>
                <a:cs typeface="Carlito"/>
              </a:rPr>
              <a:t>TDC.</a:t>
            </a:r>
            <a:endParaRPr sz="1600" dirty="0">
              <a:latin typeface="+mj-lt"/>
              <a:cs typeface="Carlito"/>
            </a:endParaRPr>
          </a:p>
          <a:p>
            <a:pPr marL="349250" indent="-336550">
              <a:buFont typeface="Wingdings"/>
              <a:buChar char=""/>
              <a:tabLst>
                <a:tab pos="349250" algn="l"/>
              </a:tabLst>
            </a:pPr>
            <a:r>
              <a:rPr sz="1600" spc="-10" dirty="0">
                <a:latin typeface="+mj-lt"/>
                <a:cs typeface="Carlito"/>
              </a:rPr>
              <a:t>Period</a:t>
            </a:r>
            <a:r>
              <a:rPr sz="1600" spc="-65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where</a:t>
            </a:r>
            <a:r>
              <a:rPr sz="1600" spc="-7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both</a:t>
            </a:r>
            <a:r>
              <a:rPr sz="1600" spc="-80" dirty="0">
                <a:latin typeface="+mj-lt"/>
                <a:cs typeface="Carlito"/>
              </a:rPr>
              <a:t> </a:t>
            </a:r>
            <a:r>
              <a:rPr sz="1600" spc="-20" dirty="0">
                <a:latin typeface="+mj-lt"/>
                <a:cs typeface="Carlito"/>
              </a:rPr>
              <a:t>intake</a:t>
            </a:r>
            <a:r>
              <a:rPr sz="1600" spc="-60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valve</a:t>
            </a:r>
            <a:r>
              <a:rPr sz="1600" spc="-6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and</a:t>
            </a:r>
            <a:r>
              <a:rPr sz="1600" spc="-65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exhaust</a:t>
            </a:r>
            <a:r>
              <a:rPr sz="1600" spc="-70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valve</a:t>
            </a:r>
            <a:r>
              <a:rPr sz="1600" spc="-6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are</a:t>
            </a:r>
            <a:r>
              <a:rPr sz="1600" spc="-6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open</a:t>
            </a:r>
            <a:r>
              <a:rPr sz="1600" spc="-8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is</a:t>
            </a:r>
            <a:r>
              <a:rPr sz="1600" spc="40" dirty="0">
                <a:latin typeface="+mj-lt"/>
                <a:cs typeface="Carlito"/>
              </a:rPr>
              <a:t> </a:t>
            </a:r>
            <a:r>
              <a:rPr sz="1600" dirty="0">
                <a:latin typeface="+mj-lt"/>
                <a:cs typeface="Carlito"/>
              </a:rPr>
              <a:t>called</a:t>
            </a:r>
            <a:r>
              <a:rPr sz="1600" spc="-65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valve</a:t>
            </a:r>
            <a:r>
              <a:rPr sz="1600" spc="-65" dirty="0">
                <a:latin typeface="+mj-lt"/>
                <a:cs typeface="Carlito"/>
              </a:rPr>
              <a:t> </a:t>
            </a:r>
            <a:r>
              <a:rPr sz="1600" spc="-10" dirty="0">
                <a:latin typeface="+mj-lt"/>
                <a:cs typeface="Carlito"/>
              </a:rPr>
              <a:t>overlap</a:t>
            </a:r>
            <a:endParaRPr sz="1600" dirty="0">
              <a:latin typeface="+mj-lt"/>
              <a:cs typeface="Carlito"/>
            </a:endParaRPr>
          </a:p>
        </p:txBody>
      </p:sp>
      <p:pic>
        <p:nvPicPr>
          <p:cNvPr id="7" name="Picture 6" descr="Diagram of a valve open&#10;&#10;Description automatically generated">
            <a:extLst>
              <a:ext uri="{FF2B5EF4-FFF2-40B4-BE49-F238E27FC236}">
                <a16:creationId xmlns:a16="http://schemas.microsoft.com/office/drawing/2014/main" id="{8501B1F6-BF07-DFEF-AB18-18B68166E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"/>
          <a:stretch/>
        </p:blipFill>
        <p:spPr>
          <a:xfrm>
            <a:off x="3586752" y="1943329"/>
            <a:ext cx="2370454" cy="24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6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EF9E3B196684499E884074FD3CB02C" ma:contentTypeVersion="3" ma:contentTypeDescription="Create a new document." ma:contentTypeScope="" ma:versionID="9ef662cf865332b1c931bc4c699e923a">
  <xsd:schema xmlns:xsd="http://www.w3.org/2001/XMLSchema" xmlns:xs="http://www.w3.org/2001/XMLSchema" xmlns:p="http://schemas.microsoft.com/office/2006/metadata/properties" xmlns:ns2="fe4160f2-581c-44de-8c1e-f3a36bb236c5" targetNamespace="http://schemas.microsoft.com/office/2006/metadata/properties" ma:root="true" ma:fieldsID="a26f56b5cd95bc49a42f98dd445052b5" ns2:_="">
    <xsd:import namespace="fe4160f2-581c-44de-8c1e-f3a36bb236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4160f2-581c-44de-8c1e-f3a36bb236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976229-7D48-4DF1-BEB9-4726295F3A5D}"/>
</file>

<file path=customXml/itemProps2.xml><?xml version="1.0" encoding="utf-8"?>
<ds:datastoreItem xmlns:ds="http://schemas.openxmlformats.org/officeDocument/2006/customXml" ds:itemID="{1A18BCA4-0570-498F-8A79-E33C73950132}"/>
</file>

<file path=customXml/itemProps3.xml><?xml version="1.0" encoding="utf-8"?>
<ds:datastoreItem xmlns:ds="http://schemas.openxmlformats.org/officeDocument/2006/customXml" ds:itemID="{993F9084-8DA0-40D8-A4A8-7A976CC796B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1807</Words>
  <Application>Microsoft Office PowerPoint</Application>
  <PresentationFormat>On-screen Show (16:9)</PresentationFormat>
  <Paragraphs>238</Paragraphs>
  <Slides>30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Aptos</vt:lpstr>
      <vt:lpstr>Arial</vt:lpstr>
      <vt:lpstr>Caladea</vt:lpstr>
      <vt:lpstr>Carlito</vt:lpstr>
      <vt:lpstr>Liberation Sans Narrow</vt:lpstr>
      <vt:lpstr>Wingdings</vt:lpstr>
      <vt:lpstr>Office Theme</vt:lpstr>
      <vt:lpstr>ME 165 Mechanical Engineering Fundamentals</vt:lpstr>
      <vt:lpstr>Internal Combustion Engines - Construction</vt:lpstr>
      <vt:lpstr>Internal Combustion Engines - Construction</vt:lpstr>
      <vt:lpstr>Internal Combustion Engine (IC Engine)</vt:lpstr>
      <vt:lpstr>Spark Ignition (SI) Engine</vt:lpstr>
      <vt:lpstr>Spark Ignition (SI) Engine</vt:lpstr>
      <vt:lpstr>4 stroke SI (Petrol) engine operation</vt:lpstr>
      <vt:lpstr>4 stroke SI (Petrol) engine operation</vt:lpstr>
      <vt:lpstr>4 stroke SI (Petrol) engine operation</vt:lpstr>
      <vt:lpstr>4 stroke SI (Petrol) engine operation</vt:lpstr>
      <vt:lpstr>Engine Terminology</vt:lpstr>
      <vt:lpstr>Engine Terminology</vt:lpstr>
      <vt:lpstr>Engine Terminology</vt:lpstr>
      <vt:lpstr>Engine Terminology</vt:lpstr>
      <vt:lpstr>Engine Terminology</vt:lpstr>
      <vt:lpstr>Engine Terminology</vt:lpstr>
      <vt:lpstr>What is meant by cc in Engine?</vt:lpstr>
      <vt:lpstr>Engine Classification</vt:lpstr>
      <vt:lpstr>Engine Classification</vt:lpstr>
      <vt:lpstr>Engine Classification</vt:lpstr>
      <vt:lpstr>Engine Classification</vt:lpstr>
      <vt:lpstr>Engine Classification</vt:lpstr>
      <vt:lpstr>Engine Classification</vt:lpstr>
      <vt:lpstr>Engine Classification</vt:lpstr>
      <vt:lpstr>Engine Classification</vt:lpstr>
      <vt:lpstr> Problem 1 </vt:lpstr>
      <vt:lpstr> Problem 1 </vt:lpstr>
      <vt:lpstr> Problem 2 </vt:lpstr>
      <vt:lpstr> Problem 2 </vt:lpstr>
      <vt:lpstr> Acknowledgement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165  Basic Mechanical Engineering</dc:title>
  <dc:creator>Aman Uddin</dc:creator>
  <cp:lastModifiedBy>0422102048 - Md. Aminul Islam</cp:lastModifiedBy>
  <cp:revision>4</cp:revision>
  <dcterms:created xsi:type="dcterms:W3CDTF">2024-08-28T10:14:38Z</dcterms:created>
  <dcterms:modified xsi:type="dcterms:W3CDTF">2025-04-18T17:57:19Z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2023-06-04T00:00:00Z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2024-08-28T00:00:00Z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ContentTypeId">
    <vt:lpwstr>0x01010008EF9E3B196684499E884074FD3CB02C</vt:lpwstr>
  </property>
</Properties>
</file>